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8"/>
  </p:notesMasterIdLst>
  <p:sldIdLst>
    <p:sldId id="256" r:id="rId2"/>
    <p:sldId id="257" r:id="rId3"/>
    <p:sldId id="261" r:id="rId4"/>
    <p:sldId id="262" r:id="rId5"/>
    <p:sldId id="264" r:id="rId6"/>
    <p:sldId id="265" r:id="rId7"/>
    <p:sldId id="266" r:id="rId8"/>
    <p:sldId id="32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8" r:id="rId39"/>
    <p:sldId id="297" r:id="rId40"/>
    <p:sldId id="299" r:id="rId41"/>
    <p:sldId id="300" r:id="rId42"/>
    <p:sldId id="301" r:id="rId43"/>
    <p:sldId id="303" r:id="rId44"/>
    <p:sldId id="304" r:id="rId45"/>
    <p:sldId id="305" r:id="rId46"/>
    <p:sldId id="306" r:id="rId47"/>
    <p:sldId id="307" r:id="rId48"/>
    <p:sldId id="310" r:id="rId49"/>
    <p:sldId id="317" r:id="rId50"/>
    <p:sldId id="318" r:id="rId51"/>
    <p:sldId id="330" r:id="rId52"/>
    <p:sldId id="319" r:id="rId53"/>
    <p:sldId id="320" r:id="rId54"/>
    <p:sldId id="321" r:id="rId55"/>
    <p:sldId id="322" r:id="rId56"/>
    <p:sldId id="323" r:id="rId57"/>
    <p:sldId id="324" r:id="rId58"/>
    <p:sldId id="325" r:id="rId59"/>
    <p:sldId id="327" r:id="rId60"/>
    <p:sldId id="328" r:id="rId61"/>
    <p:sldId id="329" r:id="rId62"/>
    <p:sldId id="316" r:id="rId63"/>
    <p:sldId id="311" r:id="rId64"/>
    <p:sldId id="312" r:id="rId65"/>
    <p:sldId id="314" r:id="rId66"/>
    <p:sldId id="315" r:id="rId6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Roboto"/>
        <a:ea typeface="Roboto"/>
        <a:cs typeface="Roboto"/>
        <a:sym typeface="Roboto"/>
      </a:defRPr>
    </a:lvl1pPr>
    <a:lvl2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Roboto"/>
        <a:ea typeface="Roboto"/>
        <a:cs typeface="Roboto"/>
        <a:sym typeface="Roboto"/>
      </a:defRPr>
    </a:lvl2pPr>
    <a:lvl3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Roboto"/>
        <a:ea typeface="Roboto"/>
        <a:cs typeface="Roboto"/>
        <a:sym typeface="Roboto"/>
      </a:defRPr>
    </a:lvl3pPr>
    <a:lvl4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Roboto"/>
        <a:ea typeface="Roboto"/>
        <a:cs typeface="Roboto"/>
        <a:sym typeface="Roboto"/>
      </a:defRPr>
    </a:lvl4pPr>
    <a:lvl5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Roboto"/>
        <a:ea typeface="Roboto"/>
        <a:cs typeface="Roboto"/>
        <a:sym typeface="Roboto"/>
      </a:defRPr>
    </a:lvl5pPr>
    <a:lvl6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Roboto"/>
        <a:ea typeface="Roboto"/>
        <a:cs typeface="Roboto"/>
        <a:sym typeface="Roboto"/>
      </a:defRPr>
    </a:lvl6pPr>
    <a:lvl7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Roboto"/>
        <a:ea typeface="Roboto"/>
        <a:cs typeface="Roboto"/>
        <a:sym typeface="Roboto"/>
      </a:defRPr>
    </a:lvl7pPr>
    <a:lvl8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Roboto"/>
        <a:ea typeface="Roboto"/>
        <a:cs typeface="Roboto"/>
        <a:sym typeface="Roboto"/>
      </a:defRPr>
    </a:lvl8pPr>
    <a:lvl9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Roboto"/>
        <a:ea typeface="Roboto"/>
        <a:cs typeface="Roboto"/>
        <a:sym typeface="Robot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50" autoAdjust="0"/>
    <p:restoredTop sz="96727" autoAdjust="0"/>
  </p:normalViewPr>
  <p:slideViewPr>
    <p:cSldViewPr snapToGrid="0">
      <p:cViewPr varScale="1">
        <p:scale>
          <a:sx n="123" d="100"/>
          <a:sy n="123" d="100"/>
        </p:scale>
        <p:origin x="5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2.png>
</file>

<file path=ppt/media/image3.jpeg>
</file>

<file path=ppt/media/image4.tif>
</file>

<file path=ppt/media/image5.tif>
</file>

<file path=ppt/media/image6.png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" name="Shape 1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жид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192;p24" descr="Google Shape;192;p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Google Shape;193;p24"/>
          <p:cNvSpPr/>
          <p:nvPr/>
        </p:nvSpPr>
        <p:spPr>
          <a:xfrm>
            <a:off x="0" y="-1"/>
            <a:ext cx="12192000" cy="1859402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5" name="Google Shape;194;p24"/>
          <p:cNvSpPr/>
          <p:nvPr/>
        </p:nvSpPr>
        <p:spPr>
          <a:xfrm>
            <a:off x="-2" y="4643120"/>
            <a:ext cx="12192001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6" name="Google Shape;196;p24"/>
          <p:cNvSpPr txBox="1"/>
          <p:nvPr/>
        </p:nvSpPr>
        <p:spPr>
          <a:xfrm>
            <a:off x="126100" y="3600481"/>
            <a:ext cx="12192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0"/>
            </a:lvl1pPr>
          </a:lstStyle>
          <a:p>
            <a:r>
              <a:t>Курс PHP-разработчик</a:t>
            </a:r>
          </a:p>
        </p:txBody>
      </p:sp>
      <p:sp>
        <p:nvSpPr>
          <p:cNvPr id="27" name="Google Shape;197;p24"/>
          <p:cNvSpPr/>
          <p:nvPr/>
        </p:nvSpPr>
        <p:spPr>
          <a:xfrm flipV="1">
            <a:off x="3645849" y="3416999"/>
            <a:ext cx="5152502" cy="24002"/>
          </a:xfrm>
          <a:prstGeom prst="line">
            <a:avLst/>
          </a:prstGeom>
          <a:ln>
            <a:solidFill>
              <a:srgbClr val="FFFFFF"/>
            </a:solidFill>
          </a:ln>
        </p:spPr>
        <p:txBody>
          <a:bodyPr lIns="0" tIns="0" rIns="0" bIns="0"/>
          <a:lstStyle/>
          <a:p>
            <a:pPr algn="l">
              <a:defRPr sz="14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8" name="Title Text"/>
          <p:cNvSpPr txBox="1">
            <a:spLocks noGrp="1"/>
          </p:cNvSpPr>
          <p:nvPr>
            <p:ph type="title"/>
          </p:nvPr>
        </p:nvSpPr>
        <p:spPr>
          <a:xfrm>
            <a:off x="609600" y="2268435"/>
            <a:ext cx="10972800" cy="1070191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54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Title Text</a:t>
            </a:r>
          </a:p>
        </p:txBody>
      </p:sp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Видно/Слыш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175;p22" descr="Google Shape;175;p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Google Shape;176;p22"/>
          <p:cNvSpPr/>
          <p:nvPr/>
        </p:nvSpPr>
        <p:spPr>
          <a:xfrm>
            <a:off x="0" y="-1"/>
            <a:ext cx="12192000" cy="1859402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8" name="Google Shape;178;p22"/>
          <p:cNvSpPr txBox="1"/>
          <p:nvPr/>
        </p:nvSpPr>
        <p:spPr>
          <a:xfrm>
            <a:off x="77285" y="2344274"/>
            <a:ext cx="12037344" cy="768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474" tIns="22474" rIns="22474" bIns="22474" anchor="ctr">
            <a:spAutoFit/>
          </a:bodyPr>
          <a:lstStyle>
            <a:lvl1pPr>
              <a:defRPr sz="4900"/>
            </a:lvl1pPr>
          </a:lstStyle>
          <a:p>
            <a:r>
              <a:t>Меня хорошо видно &amp;&amp; слышно?</a:t>
            </a:r>
          </a:p>
        </p:txBody>
      </p:sp>
      <p:sp>
        <p:nvSpPr>
          <p:cNvPr id="39" name="Google Shape;179;p22"/>
          <p:cNvSpPr txBox="1"/>
          <p:nvPr/>
        </p:nvSpPr>
        <p:spPr>
          <a:xfrm>
            <a:off x="-1" y="3291502"/>
            <a:ext cx="12137402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/>
          <a:p>
            <a:pPr>
              <a:defRPr sz="2100"/>
            </a:pPr>
            <a:r>
              <a:t>Ставьте</a:t>
            </a:r>
            <a:r>
              <a:rPr sz="3000"/>
              <a:t> +</a:t>
            </a:r>
            <a:r>
              <a:t>, если все хорошо</a:t>
            </a:r>
          </a:p>
          <a:p>
            <a:pPr>
              <a:defRPr sz="2100"/>
            </a:pPr>
            <a:r>
              <a:t>Напишите в чат, если есть проблемы</a:t>
            </a:r>
          </a:p>
        </p:txBody>
      </p:sp>
      <p:sp>
        <p:nvSpPr>
          <p:cNvPr id="40" name="Google Shape;168;p21"/>
          <p:cNvSpPr/>
          <p:nvPr/>
        </p:nvSpPr>
        <p:spPr>
          <a:xfrm>
            <a:off x="-2" y="4643120"/>
            <a:ext cx="12192001" cy="2230217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165;p21" descr="Google Shape;165;p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Google Shape;166;p21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91" name="Google Shape;168;p21"/>
          <p:cNvSpPr/>
          <p:nvPr/>
        </p:nvSpPr>
        <p:spPr>
          <a:xfrm>
            <a:off x="-2" y="4643120"/>
            <a:ext cx="12192001" cy="2230217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xfrm>
            <a:off x="609600" y="2497137"/>
            <a:ext cx="10972800" cy="1508126"/>
          </a:xfrm>
          <a:prstGeom prst="rect">
            <a:avLst/>
          </a:prstGeom>
        </p:spPr>
        <p:txBody>
          <a:bodyPr/>
          <a:lstStyle>
            <a:lvl1pPr algn="ctr">
              <a:defRPr sz="5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Title Text</a:t>
            </a:r>
          </a:p>
        </p:txBody>
      </p:sp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image2.jpeg" descr="image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25400">
            <a:solidFill>
              <a:srgbClr val="DDDDDD"/>
            </a:solidFill>
            <a:miter lim="400000"/>
          </a:ln>
        </p:spPr>
      </p:pic>
      <p:sp>
        <p:nvSpPr>
          <p:cNvPr id="113" name="Title Text"/>
          <p:cNvSpPr txBox="1">
            <a:spLocks noGrp="1"/>
          </p:cNvSpPr>
          <p:nvPr>
            <p:ph type="title"/>
          </p:nvPr>
        </p:nvSpPr>
        <p:spPr>
          <a:xfrm>
            <a:off x="508000" y="249554"/>
            <a:ext cx="11176000" cy="632862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Title Text</a:t>
            </a:r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+ спис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image2.jpeg" descr="image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25400">
            <a:solidFill>
              <a:srgbClr val="DDDDDD"/>
            </a:solidFill>
            <a:miter lim="400000"/>
          </a:ln>
        </p:spPr>
      </p:pic>
      <p:sp>
        <p:nvSpPr>
          <p:cNvPr id="122" name="Title Text"/>
          <p:cNvSpPr txBox="1">
            <a:spLocks noGrp="1"/>
          </p:cNvSpPr>
          <p:nvPr>
            <p:ph type="title"/>
          </p:nvPr>
        </p:nvSpPr>
        <p:spPr>
          <a:xfrm>
            <a:off x="508000" y="249554"/>
            <a:ext cx="11176000" cy="632862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Title Text</a:t>
            </a:r>
          </a:p>
        </p:txBody>
      </p:sp>
      <p:sp>
        <p:nvSpPr>
          <p:cNvPr id="123" name="Body Level One…"/>
          <p:cNvSpPr txBox="1">
            <a:spLocks noGrp="1"/>
          </p:cNvSpPr>
          <p:nvPr>
            <p:ph type="body" idx="1"/>
          </p:nvPr>
        </p:nvSpPr>
        <p:spPr>
          <a:xfrm>
            <a:off x="508000" y="1661160"/>
            <a:ext cx="11176000" cy="4702963"/>
          </a:xfrm>
          <a:prstGeom prst="rect">
            <a:avLst/>
          </a:prstGeom>
        </p:spPr>
        <p:txBody>
          <a:bodyPr lIns="38100" tIns="38100" rIns="38100" bIns="38100"/>
          <a:lstStyle>
            <a:lvl1pPr marL="254000" indent="-254000">
              <a:buClr>
                <a:srgbClr val="58C0BB"/>
              </a:buClr>
              <a:buSzPts val="3000"/>
              <a:buChar char="•"/>
            </a:lvl1pPr>
            <a:lvl2pPr>
              <a:buClr>
                <a:srgbClr val="58C0BB"/>
              </a:buClr>
              <a:buChar char="•"/>
            </a:lvl2pPr>
            <a:lvl3pPr>
              <a:buClr>
                <a:srgbClr val="58C0BB"/>
              </a:buClr>
              <a:buChar char="•"/>
            </a:lvl3pPr>
            <a:lvl4pPr>
              <a:buClr>
                <a:srgbClr val="58C0BB"/>
              </a:buClr>
              <a:buChar char="•"/>
            </a:lvl4pPr>
            <a:lvl5pPr>
              <a:buClr>
                <a:srgbClr val="58C0BB"/>
              </a:buClr>
              <a:buChar char="•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+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image2.jpeg" descr="image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25400">
            <a:solidFill>
              <a:srgbClr val="DDDDDD"/>
            </a:solidFill>
            <a:miter lim="400000"/>
          </a:ln>
        </p:spPr>
      </p:pic>
      <p:sp>
        <p:nvSpPr>
          <p:cNvPr id="132" name="Title Text"/>
          <p:cNvSpPr txBox="1">
            <a:spLocks noGrp="1"/>
          </p:cNvSpPr>
          <p:nvPr>
            <p:ph type="title"/>
          </p:nvPr>
        </p:nvSpPr>
        <p:spPr>
          <a:xfrm>
            <a:off x="508000" y="249554"/>
            <a:ext cx="11176000" cy="632862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Title Text</a:t>
            </a:r>
          </a:p>
        </p:txBody>
      </p:sp>
      <p:sp>
        <p:nvSpPr>
          <p:cNvPr id="133" name="Body Level One…"/>
          <p:cNvSpPr txBox="1">
            <a:spLocks noGrp="1"/>
          </p:cNvSpPr>
          <p:nvPr>
            <p:ph type="body" idx="1"/>
          </p:nvPr>
        </p:nvSpPr>
        <p:spPr>
          <a:xfrm>
            <a:off x="508000" y="1661160"/>
            <a:ext cx="11176000" cy="4702963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>
              <a:buClrTx/>
              <a:buSzTx/>
              <a:buFontTx/>
              <a:buNone/>
            </a:lvl1pPr>
            <a:lvl2pPr marL="0" indent="0">
              <a:buClrTx/>
              <a:buSzTx/>
              <a:buFontTx/>
              <a:buNone/>
            </a:lvl2pPr>
            <a:lvl3pPr marL="0" indent="0">
              <a:buClrTx/>
              <a:buSzTx/>
              <a:buFontTx/>
              <a:buNone/>
            </a:lvl3pPr>
            <a:lvl4pPr marL="0" indent="0">
              <a:buClrTx/>
              <a:buSzTx/>
              <a:buFontTx/>
              <a:buNone/>
            </a:lvl4pPr>
            <a:lvl5pPr marL="0" indent="0">
              <a:buClrTx/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5;p21" descr="Google Shape;165;p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Google Shape;166;p21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pic>
        <p:nvPicPr>
          <p:cNvPr id="4" name="Google Shape;167;p21" descr="Google Shape;167;p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96662" y="1941018"/>
            <a:ext cx="2198674" cy="97180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Google Shape;168;p21"/>
          <p:cNvSpPr/>
          <p:nvPr/>
        </p:nvSpPr>
        <p:spPr>
          <a:xfrm>
            <a:off x="-2" y="4643120"/>
            <a:ext cx="12192001" cy="2230217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6" name="Google Shape;169;p21"/>
          <p:cNvSpPr txBox="1"/>
          <p:nvPr/>
        </p:nvSpPr>
        <p:spPr>
          <a:xfrm>
            <a:off x="77284" y="2889172"/>
            <a:ext cx="12037432" cy="857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2474" tIns="22474" rIns="22474" bIns="22474" anchor="ctr">
            <a:spAutoFit/>
          </a:bodyPr>
          <a:lstStyle>
            <a:lvl1pPr>
              <a:defRPr sz="5500"/>
            </a:lvl1pPr>
          </a:lstStyle>
          <a:p>
            <a:r>
              <a:t>Онлайн-образование</a:t>
            </a:r>
          </a:p>
        </p:txBody>
      </p:sp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/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699" tIns="45699" rIns="45699" bIns="45699" anchor="ctr">
            <a:spAutoFit/>
          </a:bodyPr>
          <a:lstStyle>
            <a:lvl1pPr algn="r">
              <a:defRPr sz="800" b="0">
                <a:solidFill>
                  <a:srgbClr val="888888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57" r:id="rId5"/>
    <p:sldLayoutId id="2147483658" r:id="rId6"/>
    <p:sldLayoutId id="2147483659" r:id="rId7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475812" marR="0" indent="-372243" algn="l" defTabSz="914400" rtl="0" latinLnBrk="0">
        <a:lnSpc>
          <a:spcPct val="150000"/>
        </a:lnSpc>
        <a:spcBef>
          <a:spcPts val="0"/>
        </a:spcBef>
        <a:spcAft>
          <a:spcPts val="0"/>
        </a:spcAft>
        <a:buClr>
          <a:srgbClr val="000000"/>
        </a:buClr>
        <a:buSzPts val="2000"/>
        <a:buFont typeface="Arial"/>
        <a:buChar char="-"/>
        <a:tabLst/>
        <a:defRPr sz="20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1pPr>
      <a:lvl2pPr marL="998331" marR="0" indent="-419655" algn="l" defTabSz="914400" rtl="0" latinLnBrk="0">
        <a:lnSpc>
          <a:spcPct val="150000"/>
        </a:lnSpc>
        <a:spcBef>
          <a:spcPts val="0"/>
        </a:spcBef>
        <a:spcAft>
          <a:spcPts val="0"/>
        </a:spcAft>
        <a:buClr>
          <a:srgbClr val="000000"/>
        </a:buClr>
        <a:buSzPts val="2000"/>
        <a:buFont typeface="Arial"/>
        <a:buChar char="-"/>
        <a:tabLst/>
        <a:defRPr sz="20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2pPr>
      <a:lvl3pPr marL="1507834" marR="0" indent="-454115" algn="l" defTabSz="914400" rtl="0" latinLnBrk="0">
        <a:lnSpc>
          <a:spcPct val="150000"/>
        </a:lnSpc>
        <a:spcBef>
          <a:spcPts val="0"/>
        </a:spcBef>
        <a:spcAft>
          <a:spcPts val="0"/>
        </a:spcAft>
        <a:buClr>
          <a:srgbClr val="000000"/>
        </a:buClr>
        <a:buSzPts val="2000"/>
        <a:buFont typeface="Arial"/>
        <a:buChar char="-"/>
        <a:tabLst/>
        <a:defRPr sz="20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3pPr>
      <a:lvl4pPr marL="2034794" marR="0" indent="-514985" algn="l" defTabSz="914400" rtl="0" latinLnBrk="0">
        <a:lnSpc>
          <a:spcPct val="150000"/>
        </a:lnSpc>
        <a:spcBef>
          <a:spcPts val="0"/>
        </a:spcBef>
        <a:spcAft>
          <a:spcPts val="0"/>
        </a:spcAft>
        <a:buClr>
          <a:srgbClr val="000000"/>
        </a:buClr>
        <a:buSzPts val="2000"/>
        <a:buFont typeface="Arial"/>
        <a:buChar char="-"/>
        <a:tabLst/>
        <a:defRPr sz="20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4pPr>
      <a:lvl5pPr marL="2491994" marR="0" indent="-514985" algn="l" defTabSz="914400" rtl="0" latinLnBrk="0">
        <a:lnSpc>
          <a:spcPct val="150000"/>
        </a:lnSpc>
        <a:spcBef>
          <a:spcPts val="0"/>
        </a:spcBef>
        <a:spcAft>
          <a:spcPts val="0"/>
        </a:spcAft>
        <a:buClr>
          <a:srgbClr val="000000"/>
        </a:buClr>
        <a:buSzPts val="2000"/>
        <a:buFont typeface="Arial"/>
        <a:buChar char="-"/>
        <a:tabLst/>
        <a:defRPr sz="20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5pPr>
      <a:lvl6pPr marL="2949194" marR="0" indent="-514985" algn="l" defTabSz="914400" rtl="0" latinLnBrk="0">
        <a:lnSpc>
          <a:spcPct val="150000"/>
        </a:lnSpc>
        <a:spcBef>
          <a:spcPts val="0"/>
        </a:spcBef>
        <a:spcAft>
          <a:spcPts val="0"/>
        </a:spcAft>
        <a:buClr>
          <a:srgbClr val="000000"/>
        </a:buClr>
        <a:buSzPts val="2000"/>
        <a:buFont typeface="Arial"/>
        <a:buChar char="-"/>
        <a:tabLst/>
        <a:defRPr sz="20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6pPr>
      <a:lvl7pPr marL="3406394" marR="0" indent="-514985" algn="l" defTabSz="914400" rtl="0" latinLnBrk="0">
        <a:lnSpc>
          <a:spcPct val="150000"/>
        </a:lnSpc>
        <a:spcBef>
          <a:spcPts val="0"/>
        </a:spcBef>
        <a:spcAft>
          <a:spcPts val="0"/>
        </a:spcAft>
        <a:buClr>
          <a:srgbClr val="000000"/>
        </a:buClr>
        <a:buSzPts val="2000"/>
        <a:buFont typeface="Arial"/>
        <a:buChar char="-"/>
        <a:tabLst/>
        <a:defRPr sz="20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7pPr>
      <a:lvl8pPr marL="3863593" marR="0" indent="-514983" algn="l" defTabSz="914400" rtl="0" latinLnBrk="0">
        <a:lnSpc>
          <a:spcPct val="150000"/>
        </a:lnSpc>
        <a:spcBef>
          <a:spcPts val="0"/>
        </a:spcBef>
        <a:spcAft>
          <a:spcPts val="0"/>
        </a:spcAft>
        <a:buClr>
          <a:srgbClr val="000000"/>
        </a:buClr>
        <a:buSzPts val="2000"/>
        <a:buFont typeface="Arial"/>
        <a:buChar char="-"/>
        <a:tabLst/>
        <a:defRPr sz="20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8pPr>
      <a:lvl9pPr marL="4320793" marR="0" indent="-514983" algn="l" defTabSz="914400" rtl="0" latinLnBrk="0">
        <a:lnSpc>
          <a:spcPct val="150000"/>
        </a:lnSpc>
        <a:spcBef>
          <a:spcPts val="0"/>
        </a:spcBef>
        <a:spcAft>
          <a:spcPts val="0"/>
        </a:spcAft>
        <a:buClr>
          <a:srgbClr val="000000"/>
        </a:buClr>
        <a:buSzPts val="2000"/>
        <a:buFont typeface="Arial"/>
        <a:buChar char="-"/>
        <a:tabLst/>
        <a:defRPr sz="20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nginx.org/en/download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ginx.com/resources/wiki/modules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nginx.org/en/docs/configure.html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p.net/manual/ru/class.sessionhandler.php" TargetMode="Externa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hyperlink" Target="https://habr.com/en/post/428127/" TargetMode="External"/><Relationship Id="rId3" Type="http://schemas.openxmlformats.org/officeDocument/2006/relationships/hyperlink" Target="https://habr.com/en/post/260065/" TargetMode="External"/><Relationship Id="rId7" Type="http://schemas.openxmlformats.org/officeDocument/2006/relationships/hyperlink" Target="https://medium.com/@shrikeh/setting-up-nginx-and-php-fpm-in-docker-with-unix-sockets-6fdfbdc19f91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highload.today/index-php-2009-04-24-nastroyka-nginx/" TargetMode="External"/><Relationship Id="rId5" Type="http://schemas.openxmlformats.org/officeDocument/2006/relationships/hyperlink" Target="https://www.digitalocean.com/community/tutorials/understanding-and-implementing-fastcgi-proxying-in-nginx" TargetMode="External"/><Relationship Id="rId4" Type="http://schemas.openxmlformats.org/officeDocument/2006/relationships/hyperlink" Target="https://www.digitalocean.com/community/tutorials/understanding-nginx-server-and-location-block-selection-algorithms" TargetMode="External"/><Relationship Id="rId9" Type="http://schemas.openxmlformats.org/officeDocument/2006/relationships/hyperlink" Target="https://highload.today/balansirovka-bekendov-s-pomoschyu-nginx/" TargetMode="Externa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Коды ответов сервер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Коды ответов сервера</a:t>
            </a:r>
          </a:p>
        </p:txBody>
      </p:sp>
      <p:sp>
        <p:nvSpPr>
          <p:cNvPr id="197" name="1** - информационные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dirty="0"/>
              <a:t>1** </a:t>
            </a:r>
            <a:r>
              <a:rPr b="0" dirty="0"/>
              <a:t>- </a:t>
            </a:r>
            <a:r>
              <a:rPr b="0" dirty="0" err="1"/>
              <a:t>информационные</a:t>
            </a:r>
            <a:endParaRPr b="0" dirty="0"/>
          </a:p>
          <a:p>
            <a:pPr>
              <a:defRPr b="1"/>
            </a:pPr>
            <a:r>
              <a:rPr dirty="0"/>
              <a:t>2** </a:t>
            </a:r>
            <a:r>
              <a:rPr b="0" dirty="0"/>
              <a:t>- </a:t>
            </a:r>
            <a:r>
              <a:rPr b="0" dirty="0" err="1"/>
              <a:t>успешные</a:t>
            </a:r>
            <a:endParaRPr b="0" dirty="0"/>
          </a:p>
          <a:p>
            <a:pPr>
              <a:defRPr b="1"/>
            </a:pPr>
            <a:r>
              <a:rPr dirty="0"/>
              <a:t>3** </a:t>
            </a:r>
            <a:r>
              <a:rPr b="0" dirty="0"/>
              <a:t>- </a:t>
            </a:r>
            <a:r>
              <a:rPr b="0" dirty="0" err="1"/>
              <a:t>переадресованные</a:t>
            </a:r>
            <a:endParaRPr b="0" dirty="0"/>
          </a:p>
          <a:p>
            <a:pPr>
              <a:defRPr b="1"/>
            </a:pPr>
            <a:r>
              <a:rPr dirty="0"/>
              <a:t>4** </a:t>
            </a:r>
            <a:r>
              <a:rPr b="0" dirty="0"/>
              <a:t>- </a:t>
            </a:r>
            <a:r>
              <a:rPr b="0" dirty="0" err="1"/>
              <a:t>ошибки</a:t>
            </a:r>
            <a:r>
              <a:rPr b="0" dirty="0"/>
              <a:t> </a:t>
            </a:r>
            <a:r>
              <a:rPr b="0" dirty="0" err="1"/>
              <a:t>клиента</a:t>
            </a:r>
            <a:endParaRPr b="0" dirty="0"/>
          </a:p>
          <a:p>
            <a:pPr>
              <a:defRPr b="1"/>
            </a:pPr>
            <a:r>
              <a:rPr dirty="0"/>
              <a:t>5** </a:t>
            </a:r>
            <a:r>
              <a:rPr b="0" dirty="0"/>
              <a:t>- </a:t>
            </a:r>
            <a:r>
              <a:rPr b="0" dirty="0" err="1"/>
              <a:t>ошибки</a:t>
            </a:r>
            <a:r>
              <a:rPr b="0" dirty="0"/>
              <a:t> </a:t>
            </a:r>
            <a:r>
              <a:rPr b="0" dirty="0" err="1"/>
              <a:t>сервера</a:t>
            </a:r>
            <a:endParaRPr lang="en-US" b="0"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Примеры кодов ответ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Примеры кодов ответа</a:t>
            </a:r>
          </a:p>
        </p:txBody>
      </p:sp>
      <p:sp>
        <p:nvSpPr>
          <p:cNvPr id="200" name="200 - запрос успешно обработан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dirty="0"/>
              <a:t>200 </a:t>
            </a:r>
            <a:r>
              <a:rPr b="0" dirty="0"/>
              <a:t>- </a:t>
            </a:r>
            <a:r>
              <a:rPr b="0" dirty="0" err="1"/>
              <a:t>запрос</a:t>
            </a:r>
            <a:r>
              <a:rPr b="0" dirty="0"/>
              <a:t> </a:t>
            </a:r>
            <a:r>
              <a:rPr b="0" dirty="0" err="1"/>
              <a:t>успешно</a:t>
            </a:r>
            <a:r>
              <a:rPr b="0" dirty="0"/>
              <a:t> </a:t>
            </a:r>
            <a:r>
              <a:rPr b="0" dirty="0" err="1"/>
              <a:t>обработан</a:t>
            </a:r>
            <a:endParaRPr b="0" dirty="0"/>
          </a:p>
          <a:p>
            <a:pPr>
              <a:defRPr b="1"/>
            </a:pPr>
            <a:r>
              <a:rPr dirty="0"/>
              <a:t>301/302 </a:t>
            </a:r>
            <a:r>
              <a:rPr b="0" dirty="0"/>
              <a:t>- </a:t>
            </a:r>
            <a:r>
              <a:rPr b="0" dirty="0" err="1"/>
              <a:t>ресурс</a:t>
            </a:r>
            <a:r>
              <a:rPr b="0" dirty="0"/>
              <a:t> </a:t>
            </a:r>
            <a:r>
              <a:rPr b="0" dirty="0" err="1"/>
              <a:t>перемещен</a:t>
            </a:r>
            <a:r>
              <a:rPr b="0" dirty="0"/>
              <a:t> (</a:t>
            </a:r>
            <a:r>
              <a:rPr b="0" dirty="0" err="1"/>
              <a:t>постоянно</a:t>
            </a:r>
            <a:r>
              <a:rPr b="0" dirty="0"/>
              <a:t>/</a:t>
            </a:r>
            <a:r>
              <a:rPr b="0" dirty="0" err="1"/>
              <a:t>временно</a:t>
            </a:r>
            <a:r>
              <a:rPr b="0" dirty="0"/>
              <a:t>)</a:t>
            </a:r>
          </a:p>
          <a:p>
            <a:pPr>
              <a:defRPr b="1"/>
            </a:pPr>
            <a:r>
              <a:rPr dirty="0"/>
              <a:t>400 </a:t>
            </a:r>
            <a:r>
              <a:rPr b="0" dirty="0"/>
              <a:t>- </a:t>
            </a:r>
            <a:r>
              <a:rPr b="0" dirty="0" err="1"/>
              <a:t>некорректный</a:t>
            </a:r>
            <a:r>
              <a:rPr b="0" dirty="0"/>
              <a:t> </a:t>
            </a:r>
            <a:r>
              <a:rPr b="0" dirty="0" err="1"/>
              <a:t>запрос</a:t>
            </a:r>
            <a:endParaRPr b="0" dirty="0"/>
          </a:p>
          <a:p>
            <a:pPr>
              <a:defRPr b="1"/>
            </a:pPr>
            <a:r>
              <a:rPr dirty="0"/>
              <a:t>401 </a:t>
            </a:r>
            <a:r>
              <a:rPr b="0" dirty="0"/>
              <a:t>- </a:t>
            </a:r>
            <a:r>
              <a:rPr b="0" dirty="0" err="1"/>
              <a:t>Unauthorised</a:t>
            </a:r>
            <a:endParaRPr b="0" dirty="0"/>
          </a:p>
          <a:p>
            <a:pPr>
              <a:defRPr b="1"/>
            </a:pPr>
            <a:r>
              <a:rPr dirty="0"/>
              <a:t>404 </a:t>
            </a:r>
            <a:r>
              <a:rPr b="0" dirty="0"/>
              <a:t>- Not Found (</a:t>
            </a:r>
            <a:r>
              <a:rPr b="0" dirty="0" err="1"/>
              <a:t>ресурс</a:t>
            </a:r>
            <a:r>
              <a:rPr b="0" dirty="0"/>
              <a:t> </a:t>
            </a:r>
            <a:r>
              <a:rPr b="0" dirty="0" err="1"/>
              <a:t>не</a:t>
            </a:r>
            <a:r>
              <a:rPr b="0" dirty="0"/>
              <a:t> </a:t>
            </a:r>
            <a:r>
              <a:rPr b="0" dirty="0" err="1"/>
              <a:t>найден</a:t>
            </a:r>
            <a:r>
              <a:rPr b="0" dirty="0"/>
              <a:t>)</a:t>
            </a:r>
          </a:p>
          <a:p>
            <a:pPr>
              <a:defRPr b="1"/>
            </a:pPr>
            <a:r>
              <a:rPr dirty="0"/>
              <a:t>500 </a:t>
            </a:r>
            <a:r>
              <a:rPr b="0" dirty="0"/>
              <a:t>- Internal Server Error (</a:t>
            </a:r>
            <a:r>
              <a:rPr b="0" dirty="0" err="1"/>
              <a:t>ошибка</a:t>
            </a:r>
            <a:r>
              <a:rPr b="0" dirty="0"/>
              <a:t> </a:t>
            </a:r>
            <a:r>
              <a:rPr b="0" dirty="0" err="1"/>
              <a:t>на</a:t>
            </a:r>
            <a:r>
              <a:rPr b="0" dirty="0"/>
              <a:t> </a:t>
            </a:r>
            <a:r>
              <a:rPr b="0" dirty="0" err="1"/>
              <a:t>стороне</a:t>
            </a:r>
            <a:r>
              <a:rPr b="0" dirty="0"/>
              <a:t> </a:t>
            </a:r>
            <a:r>
              <a:rPr b="0" dirty="0" err="1"/>
              <a:t>сервера</a:t>
            </a:r>
            <a:r>
              <a:rPr b="0" dirty="0"/>
              <a:t> </a:t>
            </a:r>
            <a:r>
              <a:rPr b="0" dirty="0" err="1"/>
              <a:t>или</a:t>
            </a:r>
            <a:r>
              <a:rPr b="0" dirty="0"/>
              <a:t> </a:t>
            </a:r>
            <a:r>
              <a:rPr b="0" dirty="0" err="1"/>
              <a:t>приложения</a:t>
            </a:r>
            <a:r>
              <a:rPr b="0" dirty="0"/>
              <a:t>)</a:t>
            </a:r>
            <a:endParaRPr lang="en-US" b="0" dirty="0"/>
          </a:p>
          <a:p>
            <a:pPr>
              <a:defRPr b="1"/>
            </a:pPr>
            <a:endParaRPr lang="en-US" dirty="0"/>
          </a:p>
          <a:p>
            <a:pPr>
              <a:defRPr b="1"/>
            </a:pPr>
            <a:r>
              <a:rPr lang="en-US" b="0" dirty="0"/>
              <a:t>https://ru.wikipedia.org/wiki/%D0%A1%D0%BF%D0%B8%D1%81%D0%BE%D0%BA_%D0%BA%D0%BE%D0%B4%D0%BE%D0%B2_%D1%81%D0%BE%D1%81%D1%82%D0%BE%D1%8F%D0%BD%D0%B8%D1%8F_HTTP</a:t>
            </a:r>
            <a:endParaRPr b="0" dirty="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Как самому отправить HTTP запрос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Как самому отправить HTTP запрос?</a:t>
            </a:r>
          </a:p>
        </p:txBody>
      </p:sp>
      <p:sp>
        <p:nvSpPr>
          <p:cNvPr id="203" name="Bash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dirty="0"/>
              <a:t>Bash: </a:t>
            </a:r>
          </a:p>
          <a:p>
            <a:r>
              <a:rPr dirty="0"/>
              <a:t>- telnet</a:t>
            </a:r>
          </a:p>
          <a:p>
            <a:r>
              <a:rPr dirty="0"/>
              <a:t>- </a:t>
            </a:r>
            <a:r>
              <a:rPr dirty="0" err="1"/>
              <a:t>nc</a:t>
            </a:r>
            <a:endParaRPr dirty="0"/>
          </a:p>
          <a:p>
            <a:r>
              <a:rPr dirty="0"/>
              <a:t>- </a:t>
            </a:r>
            <a:r>
              <a:rPr dirty="0" err="1"/>
              <a:t>httpie</a:t>
            </a:r>
            <a:endParaRPr dirty="0"/>
          </a:p>
          <a:p>
            <a:r>
              <a:rPr dirty="0"/>
              <a:t>- curl</a:t>
            </a:r>
          </a:p>
          <a:p>
            <a:endParaRPr dirty="0"/>
          </a:p>
          <a:p>
            <a:pPr>
              <a:defRPr b="1"/>
            </a:pPr>
            <a:r>
              <a:rPr dirty="0"/>
              <a:t>GUI: </a:t>
            </a:r>
          </a:p>
          <a:p>
            <a:r>
              <a:rPr dirty="0"/>
              <a:t>- Postman</a:t>
            </a:r>
          </a:p>
          <a:p>
            <a:r>
              <a:rPr dirty="0"/>
              <a:t>- Insomnia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Screenshot 2021-05-08 at 22.32.31.png" descr="Screenshot 2021-05-08 at 22.32.3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797" y="1226710"/>
            <a:ext cx="12211594" cy="5523704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Browser Dev Too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Browser Dev Tools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8168"/>
            <a:ext cx="12192001" cy="5807609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Клиент &lt;&gt; Сервер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Клиент &lt;&gt; Сервер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83;p31" descr="Google Shape;283;p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Google Shape;284;p31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15" name="Google Shape;285;p31"/>
          <p:cNvSpPr/>
          <p:nvPr/>
        </p:nvSpPr>
        <p:spPr>
          <a:xfrm>
            <a:off x="-2" y="4643120"/>
            <a:ext cx="12192001" cy="2230217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16" name="Google Shape;286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t>Веб-серверы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Популярные веб-сервер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Популярные веб-серверы</a:t>
            </a:r>
          </a:p>
        </p:txBody>
      </p:sp>
      <p:sp>
        <p:nvSpPr>
          <p:cNvPr id="219" name="Apach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Apache</a:t>
            </a:r>
          </a:p>
          <a:p>
            <a:r>
              <a:rPr dirty="0"/>
              <a:t>Nginx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pach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Apache</a:t>
            </a:r>
          </a:p>
        </p:txBody>
      </p:sp>
      <p:sp>
        <p:nvSpPr>
          <p:cNvPr id="222" name="Создан в 1995 году компанией Apache Software Found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Создан</a:t>
            </a:r>
            <a:r>
              <a:rPr dirty="0"/>
              <a:t> в 1995 </a:t>
            </a:r>
            <a:r>
              <a:rPr dirty="0" err="1"/>
              <a:t>году</a:t>
            </a:r>
            <a:r>
              <a:rPr dirty="0"/>
              <a:t> </a:t>
            </a:r>
            <a:r>
              <a:rPr dirty="0" err="1"/>
              <a:t>компанией</a:t>
            </a:r>
            <a:r>
              <a:rPr dirty="0"/>
              <a:t> Apache Software Foundation</a:t>
            </a:r>
          </a:p>
          <a:p>
            <a:r>
              <a:rPr dirty="0" err="1"/>
              <a:t>Модульный</a:t>
            </a:r>
            <a:r>
              <a:rPr lang="en-US" dirty="0"/>
              <a:t> (.</a:t>
            </a:r>
            <a:r>
              <a:rPr lang="en-US" dirty="0" err="1"/>
              <a:t>htaccess</a:t>
            </a:r>
            <a:r>
              <a:rPr lang="en-US" dirty="0"/>
              <a:t>)</a:t>
            </a:r>
            <a:endParaRPr lang="ru-RU" dirty="0"/>
          </a:p>
          <a:p>
            <a:r>
              <a:rPr lang="ru-RU" dirty="0"/>
              <a:t>Тяжёлый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Apach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Apache</a:t>
            </a:r>
          </a:p>
        </p:txBody>
      </p:sp>
      <p:sp>
        <p:nvSpPr>
          <p:cNvPr id="225" name="Создает процесс на каждое соединение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/>
              <a:t>MPM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PreFork</a:t>
            </a:r>
            <a:r>
              <a:rPr lang="en-US" dirty="0"/>
              <a:t> (</a:t>
            </a:r>
            <a:r>
              <a:rPr lang="ru-RU" dirty="0"/>
              <a:t>на каждый HTTP-запрос по отдельному процессу</a:t>
            </a:r>
            <a:r>
              <a:rPr lang="en-US" dirty="0"/>
              <a:t>)</a:t>
            </a:r>
          </a:p>
          <a:p>
            <a:r>
              <a:rPr lang="en-US" dirty="0"/>
              <a:t>Worker (</a:t>
            </a:r>
            <a:r>
              <a:rPr lang="ru-RU" dirty="0"/>
              <a:t>несколько процессов, запускающих несколько потоков (</a:t>
            </a:r>
            <a:r>
              <a:rPr lang="ru-RU" dirty="0" err="1"/>
              <a:t>threads</a:t>
            </a:r>
            <a:r>
              <a:rPr lang="ru-RU" dirty="0"/>
              <a:t>) внутри себя)</a:t>
            </a:r>
            <a:endParaRPr lang="en-US" dirty="0"/>
          </a:p>
          <a:p>
            <a:r>
              <a:rPr lang="en-US" dirty="0"/>
              <a:t>Event</a:t>
            </a:r>
            <a:r>
              <a:rPr lang="ru-RU" dirty="0"/>
              <a:t> (поддерживает выделенный поток для каждого установленного соединения)</a:t>
            </a: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Nginx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Nginx</a:t>
            </a:r>
          </a:p>
        </p:txBody>
      </p:sp>
      <p:sp>
        <p:nvSpPr>
          <p:cNvPr id="228" name="Создан в 2002 году Игорем Сысоевым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Создан</a:t>
            </a:r>
            <a:r>
              <a:rPr dirty="0"/>
              <a:t> в 2002 </a:t>
            </a:r>
            <a:r>
              <a:rPr dirty="0" err="1"/>
              <a:t>году</a:t>
            </a:r>
            <a:r>
              <a:rPr dirty="0"/>
              <a:t> </a:t>
            </a:r>
            <a:r>
              <a:rPr dirty="0" err="1"/>
              <a:t>Игорем</a:t>
            </a:r>
            <a:r>
              <a:rPr dirty="0"/>
              <a:t> </a:t>
            </a:r>
            <a:r>
              <a:rPr dirty="0" err="1"/>
              <a:t>Сысоевым</a:t>
            </a:r>
            <a:endParaRPr dirty="0"/>
          </a:p>
          <a:p>
            <a:r>
              <a:rPr dirty="0" err="1"/>
              <a:t>Отзывчивый</a:t>
            </a:r>
            <a:r>
              <a:rPr dirty="0"/>
              <a:t> </a:t>
            </a:r>
            <a:r>
              <a:rPr dirty="0" err="1"/>
              <a:t>под</a:t>
            </a:r>
            <a:r>
              <a:rPr dirty="0"/>
              <a:t> </a:t>
            </a:r>
            <a:r>
              <a:rPr dirty="0" err="1"/>
              <a:t>нагрузкой</a:t>
            </a:r>
            <a:endParaRPr dirty="0"/>
          </a:p>
          <a:p>
            <a:r>
              <a:rPr dirty="0" err="1"/>
              <a:t>Может</a:t>
            </a:r>
            <a:r>
              <a:rPr dirty="0"/>
              <a:t> </a:t>
            </a:r>
            <a:r>
              <a:rPr dirty="0" err="1"/>
              <a:t>использоваться</a:t>
            </a:r>
            <a:r>
              <a:rPr dirty="0"/>
              <a:t> </a:t>
            </a:r>
            <a:r>
              <a:rPr dirty="0" err="1"/>
              <a:t>как</a:t>
            </a:r>
            <a:r>
              <a:rPr dirty="0"/>
              <a:t> </a:t>
            </a:r>
            <a:r>
              <a:rPr dirty="0" err="1"/>
              <a:t>прокси</a:t>
            </a:r>
            <a:endParaRPr dirty="0"/>
          </a:p>
          <a:p>
            <a:r>
              <a:rPr dirty="0"/>
              <a:t>Event-driven </a:t>
            </a:r>
            <a:r>
              <a:rPr dirty="0" err="1"/>
              <a:t>архитектура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391" y="1162904"/>
            <a:ext cx="7017218" cy="5626110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Процесс работ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Процесс работы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1930514"/>
            <a:ext cx="6096000" cy="4279901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Процесс работ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Процесс работы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Nginx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Nginx</a:t>
            </a:r>
          </a:p>
        </p:txBody>
      </p:sp>
      <p:sp>
        <p:nvSpPr>
          <p:cNvPr id="239" name="Умеет отдавать только статический контен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Умеет</a:t>
            </a:r>
            <a:r>
              <a:rPr dirty="0"/>
              <a:t> </a:t>
            </a:r>
            <a:r>
              <a:rPr dirty="0" err="1"/>
              <a:t>отдавать</a:t>
            </a:r>
            <a:r>
              <a:rPr dirty="0"/>
              <a:t> </a:t>
            </a:r>
            <a:r>
              <a:rPr dirty="0" err="1"/>
              <a:t>только</a:t>
            </a:r>
            <a:r>
              <a:rPr dirty="0"/>
              <a:t> </a:t>
            </a:r>
            <a:r>
              <a:rPr dirty="0" err="1"/>
              <a:t>статический</a:t>
            </a:r>
            <a:r>
              <a:rPr dirty="0"/>
              <a:t> </a:t>
            </a:r>
            <a:r>
              <a:rPr dirty="0" err="1"/>
              <a:t>контент</a:t>
            </a:r>
            <a:r>
              <a:rPr lang="ru-RU" dirty="0"/>
              <a:t> (не путать с </a:t>
            </a:r>
            <a:r>
              <a:rPr lang="en-US" dirty="0"/>
              <a:t>Nginx Unit)</a:t>
            </a:r>
            <a:endParaRPr dirty="0"/>
          </a:p>
          <a:p>
            <a:r>
              <a:rPr dirty="0" err="1"/>
              <a:t>Обработку</a:t>
            </a:r>
            <a:r>
              <a:rPr dirty="0"/>
              <a:t> </a:t>
            </a:r>
            <a:r>
              <a:rPr dirty="0" err="1"/>
              <a:t>динамического</a:t>
            </a:r>
            <a:r>
              <a:rPr dirty="0"/>
              <a:t> </a:t>
            </a:r>
            <a:r>
              <a:rPr dirty="0" err="1"/>
              <a:t>контента</a:t>
            </a:r>
            <a:r>
              <a:rPr dirty="0"/>
              <a:t> Nginx </a:t>
            </a:r>
            <a:r>
              <a:rPr dirty="0" err="1"/>
              <a:t>делегирует</a:t>
            </a:r>
            <a:r>
              <a:rPr dirty="0"/>
              <a:t> (</a:t>
            </a:r>
            <a:r>
              <a:rPr dirty="0" err="1"/>
              <a:t>выступает</a:t>
            </a:r>
            <a:r>
              <a:rPr dirty="0"/>
              <a:t> </a:t>
            </a:r>
            <a:r>
              <a:rPr dirty="0" err="1"/>
              <a:t>как</a:t>
            </a:r>
            <a:r>
              <a:rPr dirty="0"/>
              <a:t> </a:t>
            </a:r>
            <a:r>
              <a:rPr dirty="0" err="1"/>
              <a:t>прокси</a:t>
            </a:r>
            <a:r>
              <a:rPr dirty="0"/>
              <a:t>)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4966199-1590-4A40-A6D5-8B79CB8E92DC}"/>
              </a:ext>
            </a:extLst>
          </p:cNvPr>
          <p:cNvSpPr/>
          <p:nvPr/>
        </p:nvSpPr>
        <p:spPr>
          <a:xfrm>
            <a:off x="894494" y="4087319"/>
            <a:ext cx="1988598" cy="537894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58F3855-0204-4102-914A-3DA932B3BB96}"/>
              </a:ext>
            </a:extLst>
          </p:cNvPr>
          <p:cNvSpPr/>
          <p:nvPr/>
        </p:nvSpPr>
        <p:spPr>
          <a:xfrm>
            <a:off x="3936079" y="3429000"/>
            <a:ext cx="1988598" cy="537894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Статика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E325100-5CBF-4439-909F-14F54E3866D5}"/>
              </a:ext>
            </a:extLst>
          </p:cNvPr>
          <p:cNvSpPr/>
          <p:nvPr/>
        </p:nvSpPr>
        <p:spPr>
          <a:xfrm>
            <a:off x="3936079" y="4745638"/>
            <a:ext cx="1988598" cy="537894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AAD3FC6C-A4BE-4C2A-B2D4-B904DDCBC343}"/>
              </a:ext>
            </a:extLst>
          </p:cNvPr>
          <p:cNvCxnSpPr>
            <a:stCxn id="2" idx="3"/>
            <a:endCxn id="5" idx="1"/>
          </p:cNvCxnSpPr>
          <p:nvPr/>
        </p:nvCxnSpPr>
        <p:spPr>
          <a:xfrm flipV="1">
            <a:off x="2883092" y="3697947"/>
            <a:ext cx="1052987" cy="658319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EA277805-1F2A-429D-8862-27788E1D95E1}"/>
              </a:ext>
            </a:extLst>
          </p:cNvPr>
          <p:cNvCxnSpPr>
            <a:stCxn id="2" idx="3"/>
            <a:endCxn id="6" idx="1"/>
          </p:cNvCxnSpPr>
          <p:nvPr/>
        </p:nvCxnSpPr>
        <p:spPr>
          <a:xfrm>
            <a:off x="2883092" y="4356266"/>
            <a:ext cx="1052987" cy="658319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31ACDDA-5CAD-43B1-B54A-85FFDFEC88AC}"/>
              </a:ext>
            </a:extLst>
          </p:cNvPr>
          <p:cNvSpPr/>
          <p:nvPr/>
        </p:nvSpPr>
        <p:spPr>
          <a:xfrm>
            <a:off x="3936079" y="5639396"/>
            <a:ext cx="1988598" cy="537894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RoadRu</a:t>
            </a:r>
            <a:r>
              <a:rPr lang="en-US" sz="1400" b="0" dirty="0" err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nner</a:t>
            </a:r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 (Go)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907" y="1158403"/>
            <a:ext cx="9104186" cy="5661183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Как работает Nginx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Как работает Nginx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83;p31" descr="Google Shape;283;p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Google Shape;284;p31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47" name="Google Shape;285;p31"/>
          <p:cNvSpPr/>
          <p:nvPr/>
        </p:nvSpPr>
        <p:spPr>
          <a:xfrm>
            <a:off x="-2" y="4643120"/>
            <a:ext cx="12192001" cy="2230217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48" name="Google Shape;286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t>Установка Nginx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1" name="Способы установк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Способы установки</a:t>
            </a:r>
          </a:p>
        </p:txBody>
      </p:sp>
      <p:sp>
        <p:nvSpPr>
          <p:cNvPr id="252" name="Менеджер пакетов (sudo apt install nginx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lr>
                <a:srgbClr val="57BFB8"/>
              </a:buClr>
              <a:buSzPct val="100000"/>
              <a:buFontTx/>
            </a:pPr>
            <a:r>
              <a:rPr dirty="0" err="1"/>
              <a:t>Менеджер</a:t>
            </a:r>
            <a:r>
              <a:rPr dirty="0"/>
              <a:t> </a:t>
            </a:r>
            <a:r>
              <a:rPr dirty="0" err="1"/>
              <a:t>пакетов</a:t>
            </a:r>
            <a:r>
              <a:rPr dirty="0"/>
              <a:t> (</a:t>
            </a:r>
            <a:r>
              <a:rPr dirty="0" err="1"/>
              <a:t>sudo</a:t>
            </a:r>
            <a:r>
              <a:rPr dirty="0"/>
              <a:t> apt install </a:t>
            </a:r>
            <a:r>
              <a:rPr dirty="0" err="1"/>
              <a:t>nginx</a:t>
            </a:r>
            <a:r>
              <a:rPr dirty="0"/>
              <a:t>)</a:t>
            </a:r>
          </a:p>
          <a:p>
            <a:pPr>
              <a:buClr>
                <a:srgbClr val="57BFB8"/>
              </a:buClr>
              <a:buSzPct val="100000"/>
              <a:buFontTx/>
            </a:pPr>
            <a:r>
              <a:rPr dirty="0" err="1"/>
              <a:t>Сборка</a:t>
            </a:r>
            <a:r>
              <a:rPr dirty="0"/>
              <a:t> из </a:t>
            </a:r>
            <a:r>
              <a:rPr dirty="0" err="1"/>
              <a:t>исходников</a:t>
            </a:r>
            <a:r>
              <a:rPr dirty="0"/>
              <a:t> (</a:t>
            </a: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/>
              </a:rPr>
              <a:t>http://nginx.org/en/download.html</a:t>
            </a:r>
            <a:r>
              <a:rPr dirty="0"/>
              <a:t>)</a:t>
            </a:r>
            <a:endParaRPr lang="en-US" dirty="0"/>
          </a:p>
          <a:p>
            <a:pPr>
              <a:buClr>
                <a:srgbClr val="57BFB8"/>
              </a:buClr>
              <a:buSzPct val="100000"/>
              <a:buFontTx/>
            </a:pPr>
            <a:r>
              <a:rPr lang="ru-RU" dirty="0"/>
              <a:t>Готовый контейнер</a:t>
            </a:r>
            <a:endParaRPr dirty="0"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Когда нужно собирать из исходников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Когда нужно собирать из исходников?</a:t>
            </a:r>
          </a:p>
        </p:txBody>
      </p:sp>
      <p:sp>
        <p:nvSpPr>
          <p:cNvPr id="256" name="Установка модулей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>
                <a:srgbClr val="56BDB9"/>
              </a:buClr>
              <a:buSzPct val="100000"/>
              <a:buNone/>
            </a:pPr>
            <a:r>
              <a:rPr lang="ru-RU" dirty="0" err="1">
                <a:solidFill>
                  <a:schemeClr val="bg1"/>
                </a:solidFill>
                <a:uFill>
                  <a:solidFill>
                    <a:srgbClr val="0563C1"/>
                  </a:solidFill>
                </a:uFill>
              </a:rPr>
              <a:t>Хинт</a:t>
            </a:r>
            <a:r>
              <a:rPr lang="ru-RU" dirty="0">
                <a:solidFill>
                  <a:schemeClr val="bg1"/>
                </a:solidFill>
                <a:uFill>
                  <a:solidFill>
                    <a:srgbClr val="0563C1"/>
                  </a:solidFill>
                </a:uFill>
              </a:rPr>
              <a:t>: в 0.01% случаев</a:t>
            </a:r>
          </a:p>
          <a:p>
            <a:pPr marL="0" indent="0">
              <a:buClr>
                <a:srgbClr val="56BDB9"/>
              </a:buClr>
              <a:buSzPct val="100000"/>
              <a:buNone/>
            </a:pPr>
            <a:endParaRPr lang="ru-RU"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</a:endParaRPr>
          </a:p>
          <a:p>
            <a:pPr>
              <a:buClr>
                <a:srgbClr val="56BDB9"/>
              </a:buClr>
              <a:buSzPct val="100000"/>
              <a:buFontTx/>
            </a:pPr>
            <a:r>
              <a:rPr u="sng" dirty="0" err="1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rPr>
              <a:t>Установка</a:t>
            </a: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rPr>
              <a:t> </a:t>
            </a:r>
            <a:r>
              <a:rPr u="sng" dirty="0" err="1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rPr>
              <a:t>модулей</a:t>
            </a:r>
            <a:endParaRPr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3"/>
            </a:endParaRPr>
          </a:p>
          <a:p>
            <a:pPr>
              <a:buClr>
                <a:srgbClr val="56BDB9"/>
              </a:buClr>
              <a:buSzPct val="100000"/>
              <a:buFontTx/>
            </a:pPr>
            <a:r>
              <a:rPr u="sng" dirty="0" err="1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4"/>
              </a:rPr>
              <a:t>Тонкая</a:t>
            </a: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4"/>
              </a:rPr>
              <a:t> </a:t>
            </a:r>
            <a:r>
              <a:rPr u="sng" dirty="0" err="1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4"/>
              </a:rPr>
              <a:t>настройка</a:t>
            </a:r>
            <a:endParaRPr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4"/>
            </a:endParaRP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83;p31" descr="Google Shape;283;p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Google Shape;284;p31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60" name="Google Shape;285;p31"/>
          <p:cNvSpPr/>
          <p:nvPr/>
        </p:nvSpPr>
        <p:spPr>
          <a:xfrm>
            <a:off x="-2" y="4643120"/>
            <a:ext cx="12192001" cy="2230217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61" name="Google Shape;286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t>Конфигурация Nginx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Где находится конфигурация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Где находится конфигурация?</a:t>
            </a:r>
          </a:p>
        </p:txBody>
      </p:sp>
      <p:sp>
        <p:nvSpPr>
          <p:cNvPr id="264" name="Debian/CentOS/Fedora: /etc/nginx/nginx.conf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Debian/CentOS/Fedora: /</a:t>
            </a:r>
            <a:r>
              <a:rPr dirty="0" err="1"/>
              <a:t>etc</a:t>
            </a:r>
            <a:r>
              <a:rPr dirty="0"/>
              <a:t>/</a:t>
            </a:r>
            <a:r>
              <a:rPr dirty="0" err="1"/>
              <a:t>nginx</a:t>
            </a:r>
            <a:r>
              <a:rPr dirty="0"/>
              <a:t>/</a:t>
            </a:r>
            <a:r>
              <a:rPr dirty="0" err="1"/>
              <a:t>nginx.conf</a:t>
            </a:r>
            <a:endParaRPr dirty="0"/>
          </a:p>
          <a:p>
            <a:r>
              <a:rPr dirty="0"/>
              <a:t>FreeBSD: /</a:t>
            </a:r>
            <a:r>
              <a:rPr dirty="0" err="1"/>
              <a:t>usr</a:t>
            </a:r>
            <a:r>
              <a:rPr dirty="0"/>
              <a:t>/local/</a:t>
            </a:r>
            <a:r>
              <a:rPr dirty="0" err="1"/>
              <a:t>etc</a:t>
            </a:r>
            <a:r>
              <a:rPr dirty="0"/>
              <a:t>/</a:t>
            </a:r>
            <a:r>
              <a:rPr dirty="0" err="1"/>
              <a:t>nginx</a:t>
            </a:r>
            <a:r>
              <a:rPr dirty="0"/>
              <a:t>/</a:t>
            </a:r>
            <a:r>
              <a:rPr dirty="0" err="1"/>
              <a:t>nginx.conf</a:t>
            </a:r>
            <a:endParaRPr dirty="0"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Screenshot 2021-05-12 at 23.31.20.png" descr="Screenshot 2021-05-12 at 23.31.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9034" y="1186813"/>
            <a:ext cx="7333932" cy="5664914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Пример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Пример конфигурации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HP WebServ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PHP WebServers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1" name="Screenshot 2021-05-12 at 23.31.20.png" descr="Screenshot 2021-05-12 at 23.31.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9034" y="1186813"/>
            <a:ext cx="7333932" cy="5664914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Line"/>
          <p:cNvSpPr/>
          <p:nvPr/>
        </p:nvSpPr>
        <p:spPr>
          <a:xfrm>
            <a:off x="3423981" y="2157639"/>
            <a:ext cx="1952360" cy="1"/>
          </a:xfrm>
          <a:prstGeom prst="line">
            <a:avLst/>
          </a:prstGeom>
          <a:ln w="25400">
            <a:solidFill>
              <a:srgbClr val="FF2600"/>
            </a:solidFill>
            <a:head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algn="l">
              <a:defRPr sz="14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73" name="Line"/>
          <p:cNvSpPr/>
          <p:nvPr/>
        </p:nvSpPr>
        <p:spPr>
          <a:xfrm>
            <a:off x="5370310" y="2165842"/>
            <a:ext cx="1" cy="533401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algn="l">
              <a:defRPr sz="14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74" name="Line"/>
          <p:cNvSpPr/>
          <p:nvPr/>
        </p:nvSpPr>
        <p:spPr>
          <a:xfrm>
            <a:off x="3423981" y="2709276"/>
            <a:ext cx="1952360" cy="1"/>
          </a:xfrm>
          <a:prstGeom prst="line">
            <a:avLst/>
          </a:prstGeom>
          <a:ln w="25400">
            <a:solidFill>
              <a:srgbClr val="FF2600"/>
            </a:solidFill>
            <a:head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algn="l">
              <a:defRPr sz="14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75" name="Line"/>
          <p:cNvSpPr/>
          <p:nvPr/>
        </p:nvSpPr>
        <p:spPr>
          <a:xfrm>
            <a:off x="3420646" y="3011422"/>
            <a:ext cx="3266058" cy="1"/>
          </a:xfrm>
          <a:prstGeom prst="line">
            <a:avLst/>
          </a:prstGeom>
          <a:ln w="25400">
            <a:solidFill>
              <a:srgbClr val="FF2600"/>
            </a:solidFill>
            <a:head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algn="l">
              <a:defRPr sz="14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76" name="Line"/>
          <p:cNvSpPr/>
          <p:nvPr/>
        </p:nvSpPr>
        <p:spPr>
          <a:xfrm>
            <a:off x="6673552" y="2995127"/>
            <a:ext cx="1" cy="3676466"/>
          </a:xfrm>
          <a:prstGeom prst="line">
            <a:avLst/>
          </a:prstGeom>
          <a:ln w="25400">
            <a:solidFill>
              <a:srgbClr val="FF260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algn="l">
              <a:defRPr sz="14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77" name="Line"/>
          <p:cNvSpPr/>
          <p:nvPr/>
        </p:nvSpPr>
        <p:spPr>
          <a:xfrm>
            <a:off x="3420646" y="6658015"/>
            <a:ext cx="3266058" cy="1"/>
          </a:xfrm>
          <a:prstGeom prst="line">
            <a:avLst/>
          </a:prstGeom>
          <a:ln w="25400">
            <a:solidFill>
              <a:srgbClr val="FF2600"/>
            </a:solidFill>
            <a:head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algn="l">
              <a:defRPr sz="14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78" name="Контекст"/>
          <p:cNvSpPr txBox="1"/>
          <p:nvPr/>
        </p:nvSpPr>
        <p:spPr>
          <a:xfrm>
            <a:off x="5173713" y="2280142"/>
            <a:ext cx="1122835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>
                <a:solidFill>
                  <a:srgbClr val="FF2600"/>
                </a:solidFill>
              </a:defRPr>
            </a:lvl1pPr>
          </a:lstStyle>
          <a:p>
            <a:r>
              <a:t>Контекст</a:t>
            </a:r>
          </a:p>
        </p:txBody>
      </p:sp>
      <p:sp>
        <p:nvSpPr>
          <p:cNvPr id="279" name="Контекст"/>
          <p:cNvSpPr txBox="1"/>
          <p:nvPr/>
        </p:nvSpPr>
        <p:spPr>
          <a:xfrm>
            <a:off x="6468467" y="4680960"/>
            <a:ext cx="1122834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>
                <a:solidFill>
                  <a:srgbClr val="FF2600"/>
                </a:solidFill>
              </a:defRPr>
            </a:lvl1pPr>
          </a:lstStyle>
          <a:p>
            <a:r>
              <a:t>Контекст</a:t>
            </a:r>
          </a:p>
        </p:txBody>
      </p:sp>
      <p:sp>
        <p:nvSpPr>
          <p:cNvPr id="280" name="Line"/>
          <p:cNvSpPr/>
          <p:nvPr/>
        </p:nvSpPr>
        <p:spPr>
          <a:xfrm flipH="1" flipV="1">
            <a:off x="4236454" y="3185373"/>
            <a:ext cx="3719092" cy="1"/>
          </a:xfrm>
          <a:prstGeom prst="line">
            <a:avLst/>
          </a:prstGeom>
          <a:ln w="25400">
            <a:solidFill>
              <a:srgbClr val="FF9300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algn="l">
              <a:defRPr sz="14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81" name="Line"/>
          <p:cNvSpPr/>
          <p:nvPr/>
        </p:nvSpPr>
        <p:spPr>
          <a:xfrm flipH="1">
            <a:off x="4625596" y="3212609"/>
            <a:ext cx="3319019" cy="239047"/>
          </a:xfrm>
          <a:prstGeom prst="line">
            <a:avLst/>
          </a:prstGeom>
          <a:ln w="25400">
            <a:solidFill>
              <a:srgbClr val="FF9300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algn="l">
              <a:defRPr sz="14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82" name="Line"/>
          <p:cNvSpPr/>
          <p:nvPr/>
        </p:nvSpPr>
        <p:spPr>
          <a:xfrm flipH="1">
            <a:off x="4703666" y="3212512"/>
            <a:ext cx="3264245" cy="471661"/>
          </a:xfrm>
          <a:prstGeom prst="line">
            <a:avLst/>
          </a:prstGeom>
          <a:ln w="25400">
            <a:solidFill>
              <a:srgbClr val="FF9300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algn="l">
              <a:defRPr sz="14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83" name="Директивы"/>
          <p:cNvSpPr txBox="1"/>
          <p:nvPr/>
        </p:nvSpPr>
        <p:spPr>
          <a:xfrm>
            <a:off x="7490698" y="3032973"/>
            <a:ext cx="1397547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>
                <a:solidFill>
                  <a:schemeClr val="accent2"/>
                </a:solidFill>
              </a:defRPr>
            </a:lvl1pPr>
          </a:lstStyle>
          <a:p>
            <a:r>
              <a:t>Директивы</a:t>
            </a:r>
          </a:p>
        </p:txBody>
      </p:sp>
      <p:sp>
        <p:nvSpPr>
          <p:cNvPr id="284" name="Пример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Пример конфигурации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Контекст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Контексты</a:t>
            </a:r>
          </a:p>
        </p:txBody>
      </p:sp>
      <p:sp>
        <p:nvSpPr>
          <p:cNvPr id="287" name="http - общие директивы для всех http запросов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http - общие директивы для всех http запросов</a:t>
            </a:r>
          </a:p>
          <a:p>
            <a:r>
              <a:t>server - директивы, специфичные для конкретного сайта</a:t>
            </a:r>
          </a:p>
          <a:p>
            <a:r>
              <a:t>location - директивы, специфичные для конкретного URL  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0" name="Screenshot 2021-05-12 at 23.31.20.png" descr="Screenshot 2021-05-12 at 23.31.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9034" y="1186813"/>
            <a:ext cx="7333932" cy="5664914"/>
          </a:xfrm>
          <a:prstGeom prst="rect">
            <a:avLst/>
          </a:prstGeom>
          <a:ln w="12700">
            <a:miter lim="400000"/>
          </a:ln>
        </p:spPr>
      </p:pic>
      <p:sp>
        <p:nvSpPr>
          <p:cNvPr id="291" name="Пример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Пример конфигурации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worker_process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worker_processes</a:t>
            </a:r>
          </a:p>
        </p:txBody>
      </p:sp>
      <p:sp>
        <p:nvSpPr>
          <p:cNvPr id="294" name="Определяются количеством ядер процессора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Определяются количеством ядер процессора</a:t>
            </a:r>
          </a:p>
          <a:p>
            <a:r>
              <a:t>Обычно устанавливается в значение </a:t>
            </a:r>
            <a:r>
              <a:rPr b="1"/>
              <a:t>auto 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worker_connec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worker_connections</a:t>
            </a:r>
          </a:p>
        </p:txBody>
      </p:sp>
      <p:sp>
        <p:nvSpPr>
          <p:cNvPr id="297" name="Определяет максимальное число соединений для одного worker proces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Определяет</a:t>
            </a:r>
            <a:r>
              <a:rPr dirty="0"/>
              <a:t> </a:t>
            </a:r>
            <a:r>
              <a:rPr dirty="0" err="1"/>
              <a:t>максимальное</a:t>
            </a:r>
            <a:r>
              <a:rPr dirty="0"/>
              <a:t> </a:t>
            </a:r>
            <a:r>
              <a:rPr dirty="0" err="1"/>
              <a:t>число</a:t>
            </a:r>
            <a:r>
              <a:rPr dirty="0"/>
              <a:t> </a:t>
            </a:r>
            <a:r>
              <a:rPr dirty="0" err="1"/>
              <a:t>соединений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одного</a:t>
            </a:r>
            <a:r>
              <a:rPr dirty="0"/>
              <a:t> worker process</a:t>
            </a:r>
          </a:p>
          <a:p>
            <a:r>
              <a:rPr dirty="0" err="1"/>
              <a:t>Может</a:t>
            </a:r>
            <a:r>
              <a:rPr dirty="0"/>
              <a:t> </a:t>
            </a:r>
            <a:r>
              <a:rPr dirty="0" err="1"/>
              <a:t>иметь</a:t>
            </a:r>
            <a:r>
              <a:rPr dirty="0"/>
              <a:t> </a:t>
            </a:r>
            <a:r>
              <a:rPr dirty="0" err="1"/>
              <a:t>значение</a:t>
            </a:r>
            <a:r>
              <a:rPr dirty="0"/>
              <a:t> </a:t>
            </a:r>
            <a:r>
              <a:rPr dirty="0" err="1"/>
              <a:t>от</a:t>
            </a:r>
            <a:r>
              <a:rPr dirty="0"/>
              <a:t> 1024 </a:t>
            </a:r>
            <a:r>
              <a:rPr dirty="0" err="1"/>
              <a:t>до</a:t>
            </a:r>
            <a:r>
              <a:rPr dirty="0"/>
              <a:t> 4096</a:t>
            </a:r>
          </a:p>
          <a:p>
            <a:r>
              <a:rPr dirty="0" err="1"/>
              <a:t>Правильное</a:t>
            </a:r>
            <a:r>
              <a:rPr dirty="0"/>
              <a:t> </a:t>
            </a:r>
            <a:r>
              <a:rPr dirty="0" err="1"/>
              <a:t>значение</a:t>
            </a:r>
            <a:r>
              <a:rPr dirty="0"/>
              <a:t> </a:t>
            </a:r>
            <a:r>
              <a:rPr dirty="0" err="1"/>
              <a:t>подбирается</a:t>
            </a:r>
            <a:r>
              <a:rPr dirty="0"/>
              <a:t> </a:t>
            </a:r>
            <a:r>
              <a:rPr dirty="0" err="1"/>
              <a:t>экспериментально</a:t>
            </a:r>
            <a:endParaRPr dirty="0"/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Максимальное количество соединений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Максимальное количество соединений</a:t>
            </a:r>
          </a:p>
        </p:txBody>
      </p:sp>
      <p:sp>
        <p:nvSpPr>
          <p:cNvPr id="300" name="Всего соединений = worker_processes * worker_connections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Всего</a:t>
            </a:r>
            <a:r>
              <a:rPr dirty="0"/>
              <a:t> </a:t>
            </a:r>
            <a:r>
              <a:rPr dirty="0" err="1"/>
              <a:t>соединений</a:t>
            </a:r>
            <a:r>
              <a:rPr dirty="0"/>
              <a:t> = </a:t>
            </a:r>
            <a:r>
              <a:rPr dirty="0" err="1"/>
              <a:t>worker_processes</a:t>
            </a:r>
            <a:r>
              <a:rPr dirty="0"/>
              <a:t> * </a:t>
            </a:r>
            <a:r>
              <a:rPr dirty="0" err="1"/>
              <a:t>worker_connections</a:t>
            </a:r>
            <a:endParaRPr dirty="0"/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Конфигурация сайтов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Конфигурация сайтов</a:t>
            </a:r>
          </a:p>
        </p:txBody>
      </p:sp>
      <p:sp>
        <p:nvSpPr>
          <p:cNvPr id="303" name="/etc/nginx/sites-available (все конфигурации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/etc/nginx/sites-available (все конфигурации)</a:t>
            </a:r>
          </a:p>
          <a:p>
            <a:r>
              <a:t>/etc/nginx/sites-enabled (активные конфигурации)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6" name="Screenshot 2021-05-13 at 00.04.37.png" descr="Screenshot 2021-05-13 at 00.04.3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448" y="1359369"/>
            <a:ext cx="7047104" cy="5443361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Пример конфигурации сайт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Пример конфигурации сайта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Контекст loc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Контекст location</a:t>
            </a:r>
          </a:p>
        </p:txBody>
      </p:sp>
      <p:sp>
        <p:nvSpPr>
          <p:cNvPr id="318" name="Точное совпадение (= uri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Точное</a:t>
            </a:r>
            <a:r>
              <a:rPr dirty="0"/>
              <a:t> </a:t>
            </a:r>
            <a:r>
              <a:rPr dirty="0" err="1"/>
              <a:t>совпадение</a:t>
            </a:r>
            <a:r>
              <a:rPr dirty="0"/>
              <a:t> (= </a:t>
            </a:r>
            <a:r>
              <a:rPr dirty="0" err="1"/>
              <a:t>uri</a:t>
            </a:r>
            <a:r>
              <a:rPr dirty="0"/>
              <a:t>)</a:t>
            </a:r>
          </a:p>
          <a:p>
            <a:r>
              <a:rPr dirty="0"/>
              <a:t>Preferential prefix (^~ </a:t>
            </a:r>
            <a:r>
              <a:rPr dirty="0" err="1"/>
              <a:t>uri</a:t>
            </a:r>
            <a:r>
              <a:rPr dirty="0"/>
              <a:t>)</a:t>
            </a:r>
          </a:p>
          <a:p>
            <a:r>
              <a:rPr dirty="0"/>
              <a:t>Regex (~* </a:t>
            </a:r>
            <a:r>
              <a:rPr dirty="0" err="1"/>
              <a:t>uri</a:t>
            </a:r>
            <a:r>
              <a:rPr dirty="0"/>
              <a:t>)</a:t>
            </a:r>
          </a:p>
          <a:p>
            <a:r>
              <a:rPr dirty="0"/>
              <a:t>Prefix match (</a:t>
            </a:r>
            <a:r>
              <a:rPr dirty="0" err="1"/>
              <a:t>uri</a:t>
            </a:r>
            <a:r>
              <a:rPr dirty="0"/>
              <a:t>)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Чеклист настройки сайт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Чеклист настройки сайта</a:t>
            </a:r>
          </a:p>
        </p:txBody>
      </p:sp>
      <p:sp>
        <p:nvSpPr>
          <p:cNvPr id="315" name="Указан порт, который Nginx должен слушать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Указан</a:t>
            </a:r>
            <a:r>
              <a:rPr dirty="0"/>
              <a:t> </a:t>
            </a:r>
            <a:r>
              <a:rPr dirty="0" err="1"/>
              <a:t>порт</a:t>
            </a:r>
            <a:r>
              <a:rPr dirty="0"/>
              <a:t>, </a:t>
            </a:r>
            <a:r>
              <a:rPr dirty="0" err="1"/>
              <a:t>который</a:t>
            </a:r>
            <a:r>
              <a:rPr dirty="0"/>
              <a:t> Nginx </a:t>
            </a:r>
            <a:r>
              <a:rPr dirty="0" err="1"/>
              <a:t>должен</a:t>
            </a:r>
            <a:r>
              <a:rPr dirty="0"/>
              <a:t> </a:t>
            </a:r>
            <a:r>
              <a:rPr dirty="0" err="1"/>
              <a:t>слушать</a:t>
            </a:r>
            <a:endParaRPr dirty="0"/>
          </a:p>
          <a:p>
            <a:r>
              <a:rPr dirty="0" err="1"/>
              <a:t>Указано</a:t>
            </a:r>
            <a:r>
              <a:rPr dirty="0"/>
              <a:t> </a:t>
            </a:r>
            <a:r>
              <a:rPr dirty="0" err="1"/>
              <a:t>имя</a:t>
            </a:r>
            <a:r>
              <a:rPr dirty="0"/>
              <a:t> </a:t>
            </a:r>
            <a:r>
              <a:rPr dirty="0" err="1"/>
              <a:t>сервера</a:t>
            </a:r>
            <a:r>
              <a:rPr dirty="0"/>
              <a:t> (</a:t>
            </a:r>
            <a:r>
              <a:rPr dirty="0" err="1"/>
              <a:t>домен</a:t>
            </a:r>
            <a:r>
              <a:rPr dirty="0"/>
              <a:t>, </a:t>
            </a: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которому</a:t>
            </a:r>
            <a:r>
              <a:rPr dirty="0"/>
              <a:t> к </a:t>
            </a:r>
            <a:r>
              <a:rPr dirty="0" err="1"/>
              <a:t>сайту</a:t>
            </a:r>
            <a:r>
              <a:rPr dirty="0"/>
              <a:t> </a:t>
            </a:r>
            <a:r>
              <a:rPr dirty="0" err="1"/>
              <a:t>будут</a:t>
            </a:r>
            <a:r>
              <a:rPr dirty="0"/>
              <a:t> </a:t>
            </a:r>
            <a:r>
              <a:rPr dirty="0" err="1"/>
              <a:t>обращаться</a:t>
            </a:r>
            <a:r>
              <a:rPr dirty="0"/>
              <a:t>)</a:t>
            </a:r>
          </a:p>
          <a:p>
            <a:r>
              <a:rPr dirty="0" err="1"/>
              <a:t>Указана</a:t>
            </a:r>
            <a:r>
              <a:rPr dirty="0"/>
              <a:t> </a:t>
            </a:r>
            <a:r>
              <a:rPr dirty="0" err="1"/>
              <a:t>корневая</a:t>
            </a:r>
            <a:r>
              <a:rPr dirty="0"/>
              <a:t> </a:t>
            </a:r>
            <a:r>
              <a:rPr dirty="0" err="1"/>
              <a:t>директория</a:t>
            </a:r>
            <a:r>
              <a:rPr dirty="0"/>
              <a:t> с </a:t>
            </a:r>
            <a:r>
              <a:rPr dirty="0" err="1"/>
              <a:t>проектом</a:t>
            </a:r>
            <a:endParaRPr dirty="0"/>
          </a:p>
          <a:p>
            <a:r>
              <a:rPr dirty="0" err="1"/>
              <a:t>Настроен</a:t>
            </a:r>
            <a:r>
              <a:rPr dirty="0"/>
              <a:t> </a:t>
            </a:r>
            <a:r>
              <a:rPr dirty="0" err="1"/>
              <a:t>контекст</a:t>
            </a:r>
            <a:r>
              <a:rPr dirty="0"/>
              <a:t> location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выдачи</a:t>
            </a:r>
            <a:r>
              <a:rPr dirty="0"/>
              <a:t> </a:t>
            </a:r>
            <a:r>
              <a:rPr dirty="0" err="1"/>
              <a:t>статического</a:t>
            </a:r>
            <a:r>
              <a:rPr dirty="0"/>
              <a:t> </a:t>
            </a:r>
            <a:r>
              <a:rPr dirty="0" err="1"/>
              <a:t>контента</a:t>
            </a:r>
            <a:endParaRPr dirty="0"/>
          </a:p>
          <a:p>
            <a:r>
              <a:rPr dirty="0" err="1"/>
              <a:t>Настроен</a:t>
            </a:r>
            <a:r>
              <a:rPr dirty="0"/>
              <a:t> </a:t>
            </a:r>
            <a:r>
              <a:rPr dirty="0" err="1"/>
              <a:t>контекст</a:t>
            </a:r>
            <a:r>
              <a:rPr dirty="0"/>
              <a:t> location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выдачи</a:t>
            </a:r>
            <a:r>
              <a:rPr dirty="0"/>
              <a:t> </a:t>
            </a:r>
            <a:r>
              <a:rPr dirty="0" err="1"/>
              <a:t>динамического</a:t>
            </a:r>
            <a:r>
              <a:rPr dirty="0"/>
              <a:t> </a:t>
            </a:r>
            <a:r>
              <a:rPr dirty="0" err="1"/>
              <a:t>контента</a:t>
            </a:r>
            <a:r>
              <a:rPr dirty="0"/>
              <a:t> (</a:t>
            </a:r>
            <a:r>
              <a:rPr dirty="0" err="1"/>
              <a:t>настроен</a:t>
            </a:r>
            <a:r>
              <a:rPr dirty="0"/>
              <a:t> </a:t>
            </a:r>
            <a:r>
              <a:rPr dirty="0" err="1"/>
              <a:t>прокси</a:t>
            </a:r>
            <a:r>
              <a:rPr dirty="0"/>
              <a:t>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Цели занятия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Цели занятия</a:t>
            </a:r>
          </a:p>
        </p:txBody>
      </p:sp>
      <p:sp>
        <p:nvSpPr>
          <p:cNvPr id="175" name="Выровнять знания о том, как обрабатывается HTTP запрос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Выровнять знания о том, как обрабатывается HTTP запрос</a:t>
            </a:r>
          </a:p>
          <a:p>
            <a:r>
              <a:t>Понять принципы работы Nginx + PHP-FPM</a:t>
            </a:r>
          </a:p>
          <a:p>
            <a:r>
              <a:t>Познакомиться с принципами конфигурирования Nginx и PHP-FPM</a:t>
            </a:r>
          </a:p>
          <a:p>
            <a:r>
              <a:t>Настроить сервер для работы с PHP приложением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Проверка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Проверка конфигурации</a:t>
            </a:r>
          </a:p>
        </p:txBody>
      </p:sp>
      <p:sp>
        <p:nvSpPr>
          <p:cNvPr id="321" name="sudo nginx -t"/>
          <p:cNvSpPr txBox="1">
            <a:spLocks noGrp="1"/>
          </p:cNvSpPr>
          <p:nvPr>
            <p:ph type="body" idx="1"/>
          </p:nvPr>
        </p:nvSpPr>
        <p:spPr>
          <a:xfrm>
            <a:off x="524793" y="1698946"/>
            <a:ext cx="11176000" cy="4702963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sudo</a:t>
            </a:r>
            <a:r>
              <a:rPr dirty="0"/>
              <a:t> </a:t>
            </a:r>
            <a:r>
              <a:rPr dirty="0" err="1"/>
              <a:t>nginx</a:t>
            </a:r>
            <a:r>
              <a:rPr dirty="0"/>
              <a:t> -t 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Обновление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Обновление конфигурации</a:t>
            </a:r>
          </a:p>
        </p:txBody>
      </p:sp>
      <p:sp>
        <p:nvSpPr>
          <p:cNvPr id="324" name="sudo nginx -s reload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sudo</a:t>
            </a:r>
            <a:r>
              <a:rPr dirty="0"/>
              <a:t> </a:t>
            </a:r>
            <a:r>
              <a:rPr dirty="0" err="1"/>
              <a:t>nginx</a:t>
            </a:r>
            <a:r>
              <a:rPr dirty="0"/>
              <a:t> -s reload 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Логи Nginx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Логи Nginx</a:t>
            </a:r>
          </a:p>
        </p:txBody>
      </p:sp>
      <p:sp>
        <p:nvSpPr>
          <p:cNvPr id="327" name="Access logs (/var/log/nginx/access.log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Access logs (/var/log/</a:t>
            </a:r>
            <a:r>
              <a:rPr dirty="0" err="1"/>
              <a:t>nginx</a:t>
            </a:r>
            <a:r>
              <a:rPr dirty="0"/>
              <a:t>/access.log)</a:t>
            </a:r>
          </a:p>
          <a:p>
            <a:r>
              <a:rPr dirty="0"/>
              <a:t>Error logs (/var/log/</a:t>
            </a:r>
            <a:r>
              <a:rPr dirty="0" err="1"/>
              <a:t>nginx</a:t>
            </a:r>
            <a:r>
              <a:rPr dirty="0"/>
              <a:t>/error.log)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283;p31" descr="Google Shape;283;p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33" name="Google Shape;284;p31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34" name="Google Shape;285;p31"/>
          <p:cNvSpPr/>
          <p:nvPr/>
        </p:nvSpPr>
        <p:spPr>
          <a:xfrm>
            <a:off x="-2" y="4643120"/>
            <a:ext cx="12192001" cy="2230217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35" name="Google Shape;286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t>PHP-FPM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API (Server API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SAPI (Server API)</a:t>
            </a:r>
          </a:p>
        </p:txBody>
      </p:sp>
      <p:sp>
        <p:nvSpPr>
          <p:cNvPr id="338" name="Интерфейс для взаимодействия с сервером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Интерфейс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взаимодействия</a:t>
            </a:r>
            <a:r>
              <a:rPr dirty="0"/>
              <a:t> с </a:t>
            </a:r>
            <a:r>
              <a:rPr dirty="0" err="1"/>
              <a:t>сервером</a:t>
            </a:r>
            <a:endParaRPr dirty="0"/>
          </a:p>
          <a:p>
            <a:r>
              <a:rPr dirty="0"/>
              <a:t>CGI</a:t>
            </a:r>
          </a:p>
          <a:p>
            <a:r>
              <a:rPr dirty="0" err="1"/>
              <a:t>FastCGI</a:t>
            </a:r>
            <a:endParaRPr dirty="0"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HP-FP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PHP-FPM</a:t>
            </a:r>
          </a:p>
        </p:txBody>
      </p:sp>
      <p:sp>
        <p:nvSpPr>
          <p:cNvPr id="341" name="PHP FastCGI Process Manager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PHP </a:t>
            </a:r>
            <a:r>
              <a:rPr dirty="0" err="1"/>
              <a:t>FastCGI</a:t>
            </a:r>
            <a:r>
              <a:rPr dirty="0"/>
              <a:t> Process Manager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HP-FP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PHP-FPM</a:t>
            </a:r>
          </a:p>
        </p:txBody>
      </p:sp>
      <p:sp>
        <p:nvSpPr>
          <p:cNvPr id="344" name="Аналогично Nginx имеет пул (мастер-процесс) и несколько воркеров (подпроцессов)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Аналогично Nginx имеет пул (мастер-процесс) и несколько воркеров (подпроцессов)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Параметры конфигурации</a:t>
            </a:r>
          </a:p>
        </p:txBody>
      </p:sp>
      <p:sp>
        <p:nvSpPr>
          <p:cNvPr id="347" name="pm = dynamic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pm = dynamic</a:t>
            </a:r>
          </a:p>
          <a:p>
            <a:r>
              <a:rPr dirty="0" err="1"/>
              <a:t>pm.max_children</a:t>
            </a:r>
            <a:r>
              <a:rPr dirty="0"/>
              <a:t> = 100</a:t>
            </a:r>
            <a:r>
              <a:rPr lang="ru-RU" dirty="0"/>
              <a:t> </a:t>
            </a:r>
            <a:r>
              <a:rPr lang="en-US" dirty="0"/>
              <a:t># </a:t>
            </a:r>
            <a:r>
              <a:rPr lang="ru-RU" dirty="0"/>
              <a:t>максимальное число процессов, которые будут созданы</a:t>
            </a:r>
            <a:endParaRPr dirty="0"/>
          </a:p>
          <a:p>
            <a:r>
              <a:rPr dirty="0" err="1"/>
              <a:t>pm.start_servers</a:t>
            </a:r>
            <a:r>
              <a:rPr dirty="0"/>
              <a:t> = 5</a:t>
            </a:r>
            <a:r>
              <a:rPr lang="en-US" dirty="0"/>
              <a:t> # </a:t>
            </a:r>
            <a:r>
              <a:rPr lang="ru-RU" dirty="0"/>
              <a:t>кол-во серверов при запуске</a:t>
            </a:r>
          </a:p>
          <a:p>
            <a:r>
              <a:rPr lang="en-US" dirty="0"/>
              <a:t># </a:t>
            </a:r>
            <a:r>
              <a:rPr lang="en-US" dirty="0" err="1"/>
              <a:t>min_spare_servers</a:t>
            </a:r>
            <a:r>
              <a:rPr lang="en-US" dirty="0"/>
              <a:t> + (</a:t>
            </a:r>
            <a:r>
              <a:rPr lang="en-US" dirty="0" err="1"/>
              <a:t>max_spare_servers</a:t>
            </a:r>
            <a:r>
              <a:rPr lang="en-US" dirty="0"/>
              <a:t> - </a:t>
            </a:r>
            <a:r>
              <a:rPr lang="en-US" dirty="0" err="1"/>
              <a:t>min_spare_servers</a:t>
            </a:r>
            <a:r>
              <a:rPr lang="en-US" dirty="0"/>
              <a:t>) / 2</a:t>
            </a:r>
            <a:endParaRPr dirty="0"/>
          </a:p>
          <a:p>
            <a:r>
              <a:rPr dirty="0" err="1"/>
              <a:t>pm.min_spare_servers</a:t>
            </a:r>
            <a:r>
              <a:rPr dirty="0"/>
              <a:t> = 5</a:t>
            </a:r>
            <a:r>
              <a:rPr lang="en-US" dirty="0"/>
              <a:t> #</a:t>
            </a:r>
            <a:r>
              <a:rPr lang="ru-RU" dirty="0"/>
              <a:t> минимальное число неактивных процессов сервера</a:t>
            </a:r>
            <a:endParaRPr dirty="0"/>
          </a:p>
          <a:p>
            <a:r>
              <a:rPr dirty="0" err="1"/>
              <a:t>pm.max_spare_servers</a:t>
            </a:r>
            <a:r>
              <a:rPr dirty="0"/>
              <a:t> = 10 </a:t>
            </a:r>
            <a:r>
              <a:rPr lang="en-US" dirty="0"/>
              <a:t>#</a:t>
            </a:r>
            <a:r>
              <a:rPr lang="ru-RU" dirty="0"/>
              <a:t> максимальное число неактивных процессов сервера</a:t>
            </a:r>
            <a:endParaRPr dirty="0"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283;p31" descr="Google Shape;283;p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Google Shape;284;p31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58" name="Google Shape;285;p31"/>
          <p:cNvSpPr/>
          <p:nvPr/>
        </p:nvSpPr>
        <p:spPr>
          <a:xfrm>
            <a:off x="-2" y="4643120"/>
            <a:ext cx="12192001" cy="2230217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59" name="Google Shape;286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ru-RU" dirty="0"/>
              <a:t>Балансировка</a:t>
            </a:r>
            <a:endParaRPr dirty="0"/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Что-то может отвалиться</a:t>
            </a:r>
            <a:endParaRPr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115907A-9721-4C5A-9D66-8A31157F71B0}"/>
              </a:ext>
            </a:extLst>
          </p:cNvPr>
          <p:cNvSpPr/>
          <p:nvPr/>
        </p:nvSpPr>
        <p:spPr>
          <a:xfrm>
            <a:off x="1268396" y="3447082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FF32092-B738-45A4-8488-A6B5F5D0896B}"/>
              </a:ext>
            </a:extLst>
          </p:cNvPr>
          <p:cNvSpPr/>
          <p:nvPr/>
        </p:nvSpPr>
        <p:spPr>
          <a:xfrm>
            <a:off x="4828342" y="3447083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69F5772-7285-4A02-944C-1B44860093A5}"/>
              </a:ext>
            </a:extLst>
          </p:cNvPr>
          <p:cNvSpPr/>
          <p:nvPr/>
        </p:nvSpPr>
        <p:spPr>
          <a:xfrm>
            <a:off x="8388288" y="3447082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СУБД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97B8CF1B-0198-4563-AADB-9F9DB12CE4F0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3665367" y="3824383"/>
            <a:ext cx="1162975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10583BD6-8F77-47AA-80D5-0FA091ADD5A9}"/>
              </a:ext>
            </a:extLst>
          </p:cNvPr>
          <p:cNvCxnSpPr/>
          <p:nvPr/>
        </p:nvCxnSpPr>
        <p:spPr>
          <a:xfrm>
            <a:off x="7225313" y="3824384"/>
            <a:ext cx="1162975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93597269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283;p31" descr="Google Shape;283;p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Google Shape;284;p31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181" name="Google Shape;285;p31"/>
          <p:cNvSpPr/>
          <p:nvPr/>
        </p:nvSpPr>
        <p:spPr>
          <a:xfrm>
            <a:off x="-2" y="4643120"/>
            <a:ext cx="12192001" cy="2230217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182" name="Google Shape;286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t>HTTP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Балансировка</a:t>
            </a:r>
            <a:endParaRPr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115907A-9721-4C5A-9D66-8A31157F71B0}"/>
              </a:ext>
            </a:extLst>
          </p:cNvPr>
          <p:cNvSpPr/>
          <p:nvPr/>
        </p:nvSpPr>
        <p:spPr>
          <a:xfrm>
            <a:off x="508000" y="3572210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FF32092-B738-45A4-8488-A6B5F5D0896B}"/>
              </a:ext>
            </a:extLst>
          </p:cNvPr>
          <p:cNvSpPr/>
          <p:nvPr/>
        </p:nvSpPr>
        <p:spPr>
          <a:xfrm>
            <a:off x="4067946" y="2388304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69F5772-7285-4A02-944C-1B44860093A5}"/>
              </a:ext>
            </a:extLst>
          </p:cNvPr>
          <p:cNvSpPr/>
          <p:nvPr/>
        </p:nvSpPr>
        <p:spPr>
          <a:xfrm>
            <a:off x="7627892" y="2388304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СУБД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97B8CF1B-0198-4563-AADB-9F9DB12CE4F0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 flipV="1">
            <a:off x="2904971" y="2765604"/>
            <a:ext cx="1162975" cy="1183907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10583BD6-8F77-47AA-80D5-0FA091ADD5A9}"/>
              </a:ext>
            </a:extLst>
          </p:cNvPr>
          <p:cNvCxnSpPr/>
          <p:nvPr/>
        </p:nvCxnSpPr>
        <p:spPr>
          <a:xfrm>
            <a:off x="6464917" y="2765605"/>
            <a:ext cx="1162975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F43A3C-0947-41E1-8565-E965F83E3E26}"/>
              </a:ext>
            </a:extLst>
          </p:cNvPr>
          <p:cNvSpPr/>
          <p:nvPr/>
        </p:nvSpPr>
        <p:spPr>
          <a:xfrm>
            <a:off x="4067946" y="3572211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D1C8447-2802-47A9-A4B6-AC8C57FD4B22}"/>
              </a:ext>
            </a:extLst>
          </p:cNvPr>
          <p:cNvSpPr/>
          <p:nvPr/>
        </p:nvSpPr>
        <p:spPr>
          <a:xfrm>
            <a:off x="4067945" y="4756118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5239B0E7-CF82-4EB5-B139-F28A22E56851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2904971" y="3949511"/>
            <a:ext cx="1162975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C4C08291-4E91-440C-8DA7-CB348DE92254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>
            <a:off x="2904971" y="3949511"/>
            <a:ext cx="1162974" cy="1183907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03316E56-9150-4C8F-8A41-710DEF3F70EE}"/>
              </a:ext>
            </a:extLst>
          </p:cNvPr>
          <p:cNvSpPr/>
          <p:nvPr/>
        </p:nvSpPr>
        <p:spPr>
          <a:xfrm>
            <a:off x="7627892" y="3572210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СУБД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44A54E24-AC6F-48D8-A7F4-FEE62B124684}"/>
              </a:ext>
            </a:extLst>
          </p:cNvPr>
          <p:cNvCxnSpPr/>
          <p:nvPr/>
        </p:nvCxnSpPr>
        <p:spPr>
          <a:xfrm>
            <a:off x="6464917" y="3949511"/>
            <a:ext cx="1162975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6076AF2C-AC28-41D3-A037-92D584E563B9}"/>
              </a:ext>
            </a:extLst>
          </p:cNvPr>
          <p:cNvSpPr/>
          <p:nvPr/>
        </p:nvSpPr>
        <p:spPr>
          <a:xfrm>
            <a:off x="7627890" y="4756116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СУБД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DE0541E3-4A68-4538-97BB-D4BB6555E3C5}"/>
              </a:ext>
            </a:extLst>
          </p:cNvPr>
          <p:cNvCxnSpPr/>
          <p:nvPr/>
        </p:nvCxnSpPr>
        <p:spPr>
          <a:xfrm>
            <a:off x="6464915" y="5133417"/>
            <a:ext cx="1162975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116799024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Балансировка</a:t>
            </a:r>
            <a:endParaRPr dirty="0"/>
          </a:p>
        </p:txBody>
      </p:sp>
      <p:sp>
        <p:nvSpPr>
          <p:cNvPr id="16" name="pm = dynamic…">
            <a:extLst>
              <a:ext uri="{FF2B5EF4-FFF2-40B4-BE49-F238E27FC236}">
                <a16:creationId xmlns:a16="http://schemas.microsoft.com/office/drawing/2014/main" id="{AF9896CB-49AA-4A88-A1D1-BC3DB51388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8000" y="1661160"/>
            <a:ext cx="11176000" cy="4702963"/>
          </a:xfrm>
          <a:prstGeom prst="rect">
            <a:avLst/>
          </a:prstGeo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dirty="0"/>
              <a:t>Round Robin</a:t>
            </a:r>
          </a:p>
          <a:p>
            <a:pPr marL="342900" indent="-342900">
              <a:buFontTx/>
              <a:buChar char="-"/>
            </a:pPr>
            <a:r>
              <a:rPr lang="en-US" dirty="0"/>
              <a:t>Least Connection</a:t>
            </a:r>
          </a:p>
          <a:p>
            <a:pPr marL="342900" indent="-342900">
              <a:buFontTx/>
              <a:buChar char="-"/>
            </a:pPr>
            <a:r>
              <a:rPr lang="en-US"/>
              <a:t>IP Hash / Hash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3941636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Балансировка</a:t>
            </a:r>
            <a:endParaRPr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115907A-9721-4C5A-9D66-8A31157F71B0}"/>
              </a:ext>
            </a:extLst>
          </p:cNvPr>
          <p:cNvSpPr/>
          <p:nvPr/>
        </p:nvSpPr>
        <p:spPr>
          <a:xfrm>
            <a:off x="260415" y="3572202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FF32092-B738-45A4-8488-A6B5F5D0896B}"/>
              </a:ext>
            </a:extLst>
          </p:cNvPr>
          <p:cNvSpPr/>
          <p:nvPr/>
        </p:nvSpPr>
        <p:spPr>
          <a:xfrm>
            <a:off x="6131511" y="2388303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69F5772-7285-4A02-944C-1B44860093A5}"/>
              </a:ext>
            </a:extLst>
          </p:cNvPr>
          <p:cNvSpPr/>
          <p:nvPr/>
        </p:nvSpPr>
        <p:spPr>
          <a:xfrm>
            <a:off x="9287029" y="2388304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СУБД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97B8CF1B-0198-4563-AADB-9F9DB12CE4F0}"/>
              </a:ext>
            </a:extLst>
          </p:cNvPr>
          <p:cNvCxnSpPr>
            <a:cxnSpLocks/>
            <a:stCxn id="4" idx="3"/>
            <a:endCxn id="37" idx="1"/>
          </p:cNvCxnSpPr>
          <p:nvPr/>
        </p:nvCxnSpPr>
        <p:spPr>
          <a:xfrm flipV="1">
            <a:off x="2657386" y="2765599"/>
            <a:ext cx="318607" cy="118390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10583BD6-8F77-47AA-80D5-0FA091ADD5A9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528482" y="2765603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F43A3C-0947-41E1-8565-E965F83E3E26}"/>
              </a:ext>
            </a:extLst>
          </p:cNvPr>
          <p:cNvSpPr/>
          <p:nvPr/>
        </p:nvSpPr>
        <p:spPr>
          <a:xfrm>
            <a:off x="6131511" y="3572210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D1C8447-2802-47A9-A4B6-AC8C57FD4B22}"/>
              </a:ext>
            </a:extLst>
          </p:cNvPr>
          <p:cNvSpPr/>
          <p:nvPr/>
        </p:nvSpPr>
        <p:spPr>
          <a:xfrm>
            <a:off x="6131510" y="4756117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5239B0E7-CF82-4EB5-B139-F28A22E56851}"/>
              </a:ext>
            </a:extLst>
          </p:cNvPr>
          <p:cNvCxnSpPr>
            <a:cxnSpLocks/>
            <a:stCxn id="4" idx="3"/>
            <a:endCxn id="42" idx="1"/>
          </p:cNvCxnSpPr>
          <p:nvPr/>
        </p:nvCxnSpPr>
        <p:spPr>
          <a:xfrm>
            <a:off x="2657386" y="3949503"/>
            <a:ext cx="318607" cy="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C4C08291-4E91-440C-8DA7-CB348DE92254}"/>
              </a:ext>
            </a:extLst>
          </p:cNvPr>
          <p:cNvCxnSpPr>
            <a:cxnSpLocks/>
            <a:stCxn id="4" idx="3"/>
            <a:endCxn id="44" idx="1"/>
          </p:cNvCxnSpPr>
          <p:nvPr/>
        </p:nvCxnSpPr>
        <p:spPr>
          <a:xfrm>
            <a:off x="2657386" y="3949503"/>
            <a:ext cx="318607" cy="1183908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03316E56-9150-4C8F-8A41-710DEF3F70EE}"/>
              </a:ext>
            </a:extLst>
          </p:cNvPr>
          <p:cNvSpPr/>
          <p:nvPr/>
        </p:nvSpPr>
        <p:spPr>
          <a:xfrm>
            <a:off x="9287029" y="3572210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СУБД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44A54E24-AC6F-48D8-A7F4-FEE62B124684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8528482" y="3949510"/>
            <a:ext cx="758547" cy="1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6076AF2C-AC28-41D3-A037-92D584E563B9}"/>
              </a:ext>
            </a:extLst>
          </p:cNvPr>
          <p:cNvSpPr/>
          <p:nvPr/>
        </p:nvSpPr>
        <p:spPr>
          <a:xfrm>
            <a:off x="9287027" y="4756116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СУБД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DE0541E3-4A68-4538-97BB-D4BB6555E3C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8528481" y="5133417"/>
            <a:ext cx="758546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693A0435-1BD3-44A3-BAF5-7A6EF0CA7D96}"/>
              </a:ext>
            </a:extLst>
          </p:cNvPr>
          <p:cNvSpPr/>
          <p:nvPr/>
        </p:nvSpPr>
        <p:spPr>
          <a:xfrm>
            <a:off x="2975993" y="2388298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41" name="Прямая со стрелкой 40">
            <a:extLst>
              <a:ext uri="{FF2B5EF4-FFF2-40B4-BE49-F238E27FC236}">
                <a16:creationId xmlns:a16="http://schemas.microsoft.com/office/drawing/2014/main" id="{EA69F1AE-B8C3-4AD4-A765-54129A878950}"/>
              </a:ext>
            </a:extLst>
          </p:cNvPr>
          <p:cNvCxnSpPr>
            <a:cxnSpLocks/>
          </p:cNvCxnSpPr>
          <p:nvPr/>
        </p:nvCxnSpPr>
        <p:spPr>
          <a:xfrm>
            <a:off x="5372964" y="2765596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4F1E66E0-4A83-457C-993C-0A6C0DEB8E16}"/>
              </a:ext>
            </a:extLst>
          </p:cNvPr>
          <p:cNvSpPr/>
          <p:nvPr/>
        </p:nvSpPr>
        <p:spPr>
          <a:xfrm>
            <a:off x="2975993" y="3572206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FC3CD7B3-8B09-4B84-A751-85A94E65EF7E}"/>
              </a:ext>
            </a:extLst>
          </p:cNvPr>
          <p:cNvCxnSpPr>
            <a:cxnSpLocks/>
          </p:cNvCxnSpPr>
          <p:nvPr/>
        </p:nvCxnSpPr>
        <p:spPr>
          <a:xfrm>
            <a:off x="5372964" y="3949504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F26D31CB-CE74-42C1-B94C-1881CBF04B7F}"/>
              </a:ext>
            </a:extLst>
          </p:cNvPr>
          <p:cNvSpPr/>
          <p:nvPr/>
        </p:nvSpPr>
        <p:spPr>
          <a:xfrm>
            <a:off x="2975993" y="4756110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06FB2739-064D-42D8-BBB4-2E9F33690DE2}"/>
              </a:ext>
            </a:extLst>
          </p:cNvPr>
          <p:cNvCxnSpPr>
            <a:cxnSpLocks/>
          </p:cNvCxnSpPr>
          <p:nvPr/>
        </p:nvCxnSpPr>
        <p:spPr>
          <a:xfrm>
            <a:off x="5372964" y="5133408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283086865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Балансировка</a:t>
            </a:r>
            <a:endParaRPr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115907A-9721-4C5A-9D66-8A31157F71B0}"/>
              </a:ext>
            </a:extLst>
          </p:cNvPr>
          <p:cNvSpPr/>
          <p:nvPr/>
        </p:nvSpPr>
        <p:spPr>
          <a:xfrm>
            <a:off x="260415" y="3572202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FF32092-B738-45A4-8488-A6B5F5D0896B}"/>
              </a:ext>
            </a:extLst>
          </p:cNvPr>
          <p:cNvSpPr/>
          <p:nvPr/>
        </p:nvSpPr>
        <p:spPr>
          <a:xfrm>
            <a:off x="6131511" y="2388303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97B8CF1B-0198-4563-AADB-9F9DB12CE4F0}"/>
              </a:ext>
            </a:extLst>
          </p:cNvPr>
          <p:cNvCxnSpPr>
            <a:cxnSpLocks/>
            <a:stCxn id="4" idx="3"/>
            <a:endCxn id="37" idx="1"/>
          </p:cNvCxnSpPr>
          <p:nvPr/>
        </p:nvCxnSpPr>
        <p:spPr>
          <a:xfrm flipV="1">
            <a:off x="2657386" y="2765599"/>
            <a:ext cx="318607" cy="118390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10583BD6-8F77-47AA-80D5-0FA091ADD5A9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528482" y="2765603"/>
            <a:ext cx="758547" cy="806599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F43A3C-0947-41E1-8565-E965F83E3E26}"/>
              </a:ext>
            </a:extLst>
          </p:cNvPr>
          <p:cNvSpPr/>
          <p:nvPr/>
        </p:nvSpPr>
        <p:spPr>
          <a:xfrm>
            <a:off x="6131511" y="3572210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D1C8447-2802-47A9-A4B6-AC8C57FD4B22}"/>
              </a:ext>
            </a:extLst>
          </p:cNvPr>
          <p:cNvSpPr/>
          <p:nvPr/>
        </p:nvSpPr>
        <p:spPr>
          <a:xfrm>
            <a:off x="6131510" y="4756117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5239B0E7-CF82-4EB5-B139-F28A22E56851}"/>
              </a:ext>
            </a:extLst>
          </p:cNvPr>
          <p:cNvCxnSpPr>
            <a:cxnSpLocks/>
            <a:stCxn id="4" idx="3"/>
            <a:endCxn id="42" idx="1"/>
          </p:cNvCxnSpPr>
          <p:nvPr/>
        </p:nvCxnSpPr>
        <p:spPr>
          <a:xfrm>
            <a:off x="2657386" y="3949503"/>
            <a:ext cx="318607" cy="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C4C08291-4E91-440C-8DA7-CB348DE92254}"/>
              </a:ext>
            </a:extLst>
          </p:cNvPr>
          <p:cNvCxnSpPr>
            <a:cxnSpLocks/>
            <a:stCxn id="4" idx="3"/>
            <a:endCxn id="44" idx="1"/>
          </p:cNvCxnSpPr>
          <p:nvPr/>
        </p:nvCxnSpPr>
        <p:spPr>
          <a:xfrm>
            <a:off x="2657386" y="3949503"/>
            <a:ext cx="318607" cy="1183908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03316E56-9150-4C8F-8A41-710DEF3F70EE}"/>
              </a:ext>
            </a:extLst>
          </p:cNvPr>
          <p:cNvSpPr/>
          <p:nvPr/>
        </p:nvSpPr>
        <p:spPr>
          <a:xfrm>
            <a:off x="9287029" y="3572210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СУБД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44A54E24-AC6F-48D8-A7F4-FEE62B124684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8528482" y="3949510"/>
            <a:ext cx="758547" cy="1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DE0541E3-4A68-4538-97BB-D4BB6555E3C5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8528481" y="4326803"/>
            <a:ext cx="758548" cy="80661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693A0435-1BD3-44A3-BAF5-7A6EF0CA7D96}"/>
              </a:ext>
            </a:extLst>
          </p:cNvPr>
          <p:cNvSpPr/>
          <p:nvPr/>
        </p:nvSpPr>
        <p:spPr>
          <a:xfrm>
            <a:off x="2975993" y="2388298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41" name="Прямая со стрелкой 40">
            <a:extLst>
              <a:ext uri="{FF2B5EF4-FFF2-40B4-BE49-F238E27FC236}">
                <a16:creationId xmlns:a16="http://schemas.microsoft.com/office/drawing/2014/main" id="{EA69F1AE-B8C3-4AD4-A765-54129A878950}"/>
              </a:ext>
            </a:extLst>
          </p:cNvPr>
          <p:cNvCxnSpPr>
            <a:cxnSpLocks/>
          </p:cNvCxnSpPr>
          <p:nvPr/>
        </p:nvCxnSpPr>
        <p:spPr>
          <a:xfrm>
            <a:off x="5372964" y="2765596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Прямоугольник 41">
            <a:extLst>
              <a:ext uri="{FF2B5EF4-FFF2-40B4-BE49-F238E27FC236}">
                <a16:creationId xmlns:a16="http://schemas.microsoft.com/office/drawing/2014/main" id="{4F1E66E0-4A83-457C-993C-0A6C0DEB8E16}"/>
              </a:ext>
            </a:extLst>
          </p:cNvPr>
          <p:cNvSpPr/>
          <p:nvPr/>
        </p:nvSpPr>
        <p:spPr>
          <a:xfrm>
            <a:off x="2975993" y="3572206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FC3CD7B3-8B09-4B84-A751-85A94E65EF7E}"/>
              </a:ext>
            </a:extLst>
          </p:cNvPr>
          <p:cNvCxnSpPr>
            <a:cxnSpLocks/>
          </p:cNvCxnSpPr>
          <p:nvPr/>
        </p:nvCxnSpPr>
        <p:spPr>
          <a:xfrm>
            <a:off x="5372964" y="3949504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F26D31CB-CE74-42C1-B94C-1881CBF04B7F}"/>
              </a:ext>
            </a:extLst>
          </p:cNvPr>
          <p:cNvSpPr/>
          <p:nvPr/>
        </p:nvSpPr>
        <p:spPr>
          <a:xfrm>
            <a:off x="2975993" y="4756110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06FB2739-064D-42D8-BBB4-2E9F33690DE2}"/>
              </a:ext>
            </a:extLst>
          </p:cNvPr>
          <p:cNvCxnSpPr>
            <a:cxnSpLocks/>
          </p:cNvCxnSpPr>
          <p:nvPr/>
        </p:nvCxnSpPr>
        <p:spPr>
          <a:xfrm>
            <a:off x="5372964" y="5133408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596526311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А сессии?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8382333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Подход к сессиям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C67B13-E41A-465F-881D-86D311970C7F}"/>
              </a:ext>
            </a:extLst>
          </p:cNvPr>
          <p:cNvSpPr txBox="1"/>
          <p:nvPr/>
        </p:nvSpPr>
        <p:spPr>
          <a:xfrm>
            <a:off x="508000" y="1809549"/>
            <a:ext cx="9382377" cy="5539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Roboto"/>
                <a:cs typeface="Roboto"/>
                <a:sym typeface="Roboto"/>
              </a:rPr>
              <a:t>1.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Roboto"/>
                <a:cs typeface="Roboto"/>
                <a:sym typeface="Roboto"/>
              </a:rPr>
              <a:t> Stateless – </a:t>
            </a: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Roboto"/>
                <a:cs typeface="Roboto"/>
                <a:sym typeface="Roboto"/>
              </a:rPr>
              <a:t>сессионная информация не привязана к инстансу. В идеале – сессий нет.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Roboto"/>
              <a:cs typeface="Roboto"/>
              <a:sym typeface="Roboto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0" dirty="0">
                <a:solidFill>
                  <a:schemeClr val="bg1"/>
                </a:solidFill>
                <a:latin typeface="+mn-lt"/>
              </a:rPr>
              <a:t>2. Stateful</a:t>
            </a: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Roboto"/>
                <a:cs typeface="Roboto"/>
                <a:sym typeface="Roboto"/>
              </a:rPr>
              <a:t> – сессии есть, но…</a:t>
            </a:r>
          </a:p>
        </p:txBody>
      </p:sp>
    </p:spTree>
    <p:extLst>
      <p:ext uri="{BB962C8B-B14F-4D97-AF65-F5344CB8AC3E}">
        <p14:creationId xmlns:p14="http://schemas.microsoft.com/office/powerpoint/2010/main" val="803708434"/>
      </p:ext>
    </p:extLst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Настройка сессий в </a:t>
            </a:r>
            <a:r>
              <a:rPr lang="en-US" dirty="0"/>
              <a:t>PHP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C67B13-E41A-465F-881D-86D311970C7F}"/>
              </a:ext>
            </a:extLst>
          </p:cNvPr>
          <p:cNvSpPr txBox="1"/>
          <p:nvPr/>
        </p:nvSpPr>
        <p:spPr>
          <a:xfrm>
            <a:off x="508000" y="1809549"/>
            <a:ext cx="9446497" cy="1384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Roboto"/>
                <a:cs typeface="Roboto"/>
                <a:sym typeface="Roboto"/>
              </a:rPr>
              <a:t>1.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Roboto"/>
                <a:cs typeface="Roboto"/>
                <a:sym typeface="Roboto"/>
              </a:rPr>
              <a:t> Stateless – </a:t>
            </a: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Roboto"/>
                <a:cs typeface="Roboto"/>
                <a:sym typeface="Roboto"/>
              </a:rPr>
              <a:t>сессионная информация не привязана к инстансу. В идеале – сессий нет.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Roboto"/>
              <a:cs typeface="Roboto"/>
              <a:sym typeface="Roboto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0" dirty="0">
                <a:solidFill>
                  <a:schemeClr val="bg1"/>
                </a:solidFill>
                <a:latin typeface="+mn-lt"/>
              </a:rPr>
              <a:t>2. Stateful</a:t>
            </a: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Roboto"/>
                <a:cs typeface="Roboto"/>
                <a:sym typeface="Roboto"/>
              </a:rPr>
              <a:t> – сессии есть, но…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sz="1800" b="0" dirty="0">
              <a:solidFill>
                <a:schemeClr val="bg1"/>
              </a:solidFill>
              <a:latin typeface="+mn-lt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Roboto"/>
                <a:cs typeface="Roboto"/>
                <a:sym typeface="Roboto"/>
                <a:hlinkClick r:id="rId2"/>
              </a:rPr>
              <a:t>https://www.php.net/manual/ru/class.sessionhandler.php</a:t>
            </a: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Roboto"/>
              <a:cs typeface="Roboto"/>
              <a:sym typeface="Roboto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81656951"/>
      </p:ext>
    </p:extLst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Балансировка</a:t>
            </a:r>
            <a:endParaRPr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FF32092-B738-45A4-8488-A6B5F5D0896B}"/>
              </a:ext>
            </a:extLst>
          </p:cNvPr>
          <p:cNvSpPr/>
          <p:nvPr/>
        </p:nvSpPr>
        <p:spPr>
          <a:xfrm>
            <a:off x="508001" y="2388303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10583BD6-8F77-47AA-80D5-0FA091ADD5A9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904972" y="2765603"/>
            <a:ext cx="758547" cy="806599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F43A3C-0947-41E1-8565-E965F83E3E26}"/>
              </a:ext>
            </a:extLst>
          </p:cNvPr>
          <p:cNvSpPr/>
          <p:nvPr/>
        </p:nvSpPr>
        <p:spPr>
          <a:xfrm>
            <a:off x="508001" y="3572210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D1C8447-2802-47A9-A4B6-AC8C57FD4B22}"/>
              </a:ext>
            </a:extLst>
          </p:cNvPr>
          <p:cNvSpPr/>
          <p:nvPr/>
        </p:nvSpPr>
        <p:spPr>
          <a:xfrm>
            <a:off x="508000" y="4756117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03316E56-9150-4C8F-8A41-710DEF3F70EE}"/>
              </a:ext>
            </a:extLst>
          </p:cNvPr>
          <p:cNvSpPr/>
          <p:nvPr/>
        </p:nvSpPr>
        <p:spPr>
          <a:xfrm>
            <a:off x="3663519" y="3572210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Memcached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44A54E24-AC6F-48D8-A7F4-FEE62B124684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2904972" y="3949510"/>
            <a:ext cx="758547" cy="1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DE0541E3-4A68-4538-97BB-D4BB6555E3C5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904971" y="4326803"/>
            <a:ext cx="758548" cy="80661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973935940"/>
      </p:ext>
    </p:extLst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Балансировка</a:t>
            </a:r>
            <a:endParaRPr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FF32092-B738-45A4-8488-A6B5F5D0896B}"/>
              </a:ext>
            </a:extLst>
          </p:cNvPr>
          <p:cNvSpPr/>
          <p:nvPr/>
        </p:nvSpPr>
        <p:spPr>
          <a:xfrm>
            <a:off x="2895066" y="2426804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10583BD6-8F77-47AA-80D5-0FA091ADD5A9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292037" y="2804104"/>
            <a:ext cx="1198485" cy="286099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F43A3C-0947-41E1-8565-E965F83E3E26}"/>
              </a:ext>
            </a:extLst>
          </p:cNvPr>
          <p:cNvSpPr/>
          <p:nvPr/>
        </p:nvSpPr>
        <p:spPr>
          <a:xfrm>
            <a:off x="2895066" y="3610711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D1C8447-2802-47A9-A4B6-AC8C57FD4B22}"/>
              </a:ext>
            </a:extLst>
          </p:cNvPr>
          <p:cNvSpPr/>
          <p:nvPr/>
        </p:nvSpPr>
        <p:spPr>
          <a:xfrm>
            <a:off x="2895065" y="4794618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03316E56-9150-4C8F-8A41-710DEF3F70EE}"/>
              </a:ext>
            </a:extLst>
          </p:cNvPr>
          <p:cNvSpPr/>
          <p:nvPr/>
        </p:nvSpPr>
        <p:spPr>
          <a:xfrm>
            <a:off x="6490522" y="3090203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Memcached 1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44A54E24-AC6F-48D8-A7F4-FEE62B124684}"/>
              </a:ext>
            </a:extLst>
          </p:cNvPr>
          <p:cNvCxnSpPr>
            <a:cxnSpLocks/>
            <a:stCxn id="10" idx="3"/>
            <a:endCxn id="22" idx="1"/>
          </p:cNvCxnSpPr>
          <p:nvPr/>
        </p:nvCxnSpPr>
        <p:spPr>
          <a:xfrm flipV="1">
            <a:off x="5292037" y="3467501"/>
            <a:ext cx="1198485" cy="52051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DE0541E3-4A68-4538-97BB-D4BB6555E3C5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5292036" y="3844796"/>
            <a:ext cx="1198485" cy="132712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DE788F7-9E55-4B32-8E55-15C74D0FC7A1}"/>
              </a:ext>
            </a:extLst>
          </p:cNvPr>
          <p:cNvSpPr/>
          <p:nvPr/>
        </p:nvSpPr>
        <p:spPr>
          <a:xfrm>
            <a:off x="6490522" y="4245235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Memcached 2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B8EB5A14-DECE-48FB-83BF-322EFA212BF6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292037" y="2804104"/>
            <a:ext cx="1198483" cy="1451383"/>
          </a:xfrm>
          <a:prstGeom prst="straightConnector1">
            <a:avLst/>
          </a:prstGeom>
          <a:noFill/>
          <a:ln w="25400" cap="flat">
            <a:solidFill>
              <a:srgbClr val="FFC000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47AB6599-67C0-4F75-A279-D33D10117B21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292034" y="3977725"/>
            <a:ext cx="1198488" cy="644808"/>
          </a:xfrm>
          <a:prstGeom prst="straightConnector1">
            <a:avLst/>
          </a:prstGeom>
          <a:noFill/>
          <a:ln w="25400" cap="flat">
            <a:solidFill>
              <a:srgbClr val="FFC000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EE7C5F2C-9564-49BA-A722-84951D33C0DC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5292036" y="4989547"/>
            <a:ext cx="1198484" cy="182371"/>
          </a:xfrm>
          <a:prstGeom prst="straightConnector1">
            <a:avLst/>
          </a:prstGeom>
          <a:noFill/>
          <a:ln w="25400" cap="flat">
            <a:solidFill>
              <a:srgbClr val="FFC000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136209526"/>
      </p:ext>
    </p:extLst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ru-RU" dirty="0"/>
              <a:t>Итоговая схема на занятии</a:t>
            </a:r>
            <a:endParaRPr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115907A-9721-4C5A-9D66-8A31157F71B0}"/>
              </a:ext>
            </a:extLst>
          </p:cNvPr>
          <p:cNvSpPr/>
          <p:nvPr/>
        </p:nvSpPr>
        <p:spPr>
          <a:xfrm>
            <a:off x="260415" y="3572202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FF32092-B738-45A4-8488-A6B5F5D0896B}"/>
              </a:ext>
            </a:extLst>
          </p:cNvPr>
          <p:cNvSpPr/>
          <p:nvPr/>
        </p:nvSpPr>
        <p:spPr>
          <a:xfrm>
            <a:off x="3699030" y="2388297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69F5772-7285-4A02-944C-1B44860093A5}"/>
              </a:ext>
            </a:extLst>
          </p:cNvPr>
          <p:cNvSpPr/>
          <p:nvPr/>
        </p:nvSpPr>
        <p:spPr>
          <a:xfrm>
            <a:off x="6854548" y="2388297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СУБД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97B8CF1B-0198-4563-AADB-9F9DB12CE4F0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 flipV="1">
            <a:off x="2657386" y="2765597"/>
            <a:ext cx="1041644" cy="1183906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10583BD6-8F77-47AA-80D5-0FA091ADD5A9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096001" y="2765597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F43A3C-0947-41E1-8565-E965F83E3E26}"/>
              </a:ext>
            </a:extLst>
          </p:cNvPr>
          <p:cNvSpPr/>
          <p:nvPr/>
        </p:nvSpPr>
        <p:spPr>
          <a:xfrm>
            <a:off x="3699030" y="3572204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5239B0E7-CF82-4EB5-B139-F28A22E56851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2657386" y="3949503"/>
            <a:ext cx="1041644" cy="1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44A54E24-AC6F-48D8-A7F4-FEE62B124684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6096001" y="3142892"/>
            <a:ext cx="758547" cy="80661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C138CD44-B3C9-4482-8D32-BBF0EA376F33}"/>
              </a:ext>
            </a:extLst>
          </p:cNvPr>
          <p:cNvSpPr/>
          <p:nvPr/>
        </p:nvSpPr>
        <p:spPr>
          <a:xfrm>
            <a:off x="6854548" y="3572204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0" dirty="0" err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Memcache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14A6B9E2-3026-407C-8D07-97939ACE018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096001" y="2765597"/>
            <a:ext cx="758546" cy="86177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5D4FA527-48FB-46ED-843F-BB317EEE36B7}"/>
              </a:ext>
            </a:extLst>
          </p:cNvPr>
          <p:cNvCxnSpPr>
            <a:cxnSpLocks/>
            <a:stCxn id="10" idx="3"/>
            <a:endCxn id="26" idx="1"/>
          </p:cNvCxnSpPr>
          <p:nvPr/>
        </p:nvCxnSpPr>
        <p:spPr>
          <a:xfrm flipV="1">
            <a:off x="6096001" y="3949502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8965116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HTTP (Hyper Text Transfer Protocol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HTTP (Hyper Text Transfer Protocol)</a:t>
            </a:r>
          </a:p>
        </p:txBody>
      </p:sp>
      <p:sp>
        <p:nvSpPr>
          <p:cNvPr id="186" name="Задача: обмен данными между пользовательским приложением и веб-сервером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Задача: </a:t>
            </a:r>
            <a:r>
              <a:rPr b="0"/>
              <a:t>обмен данными между пользовательским приложением и веб-сервером</a:t>
            </a:r>
          </a:p>
          <a:p>
            <a:pPr>
              <a:defRPr b="1"/>
            </a:pPr>
            <a:endParaRPr b="0"/>
          </a:p>
          <a:p>
            <a:pPr>
              <a:defRPr b="1"/>
            </a:pPr>
            <a:r>
              <a:t>Пример: </a:t>
            </a:r>
            <a:r>
              <a:rPr b="0"/>
              <a:t>браузер &lt;&gt; сервер с вашим PHP приложением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</a:t>
            </a:r>
            <a:r>
              <a:rPr lang="ru-RU" dirty="0" err="1"/>
              <a:t>хема</a:t>
            </a:r>
            <a:r>
              <a:rPr lang="ru-RU" dirty="0"/>
              <a:t> к ДЗ</a:t>
            </a:r>
            <a:endParaRPr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115907A-9721-4C5A-9D66-8A31157F71B0}"/>
              </a:ext>
            </a:extLst>
          </p:cNvPr>
          <p:cNvSpPr/>
          <p:nvPr/>
        </p:nvSpPr>
        <p:spPr>
          <a:xfrm>
            <a:off x="305758" y="3051699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Balancer (upstream </a:t>
            </a:r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only)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FF32092-B738-45A4-8488-A6B5F5D0896B}"/>
              </a:ext>
            </a:extLst>
          </p:cNvPr>
          <p:cNvSpPr/>
          <p:nvPr/>
        </p:nvSpPr>
        <p:spPr>
          <a:xfrm>
            <a:off x="6096000" y="2388295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69F5772-7285-4A02-944C-1B44860093A5}"/>
              </a:ext>
            </a:extLst>
          </p:cNvPr>
          <p:cNvSpPr/>
          <p:nvPr/>
        </p:nvSpPr>
        <p:spPr>
          <a:xfrm>
            <a:off x="9251518" y="2388295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СУБД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10583BD6-8F77-47AA-80D5-0FA091ADD5A9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492971" y="2765595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F43A3C-0947-41E1-8565-E965F83E3E26}"/>
              </a:ext>
            </a:extLst>
          </p:cNvPr>
          <p:cNvSpPr/>
          <p:nvPr/>
        </p:nvSpPr>
        <p:spPr>
          <a:xfrm>
            <a:off x="6096000" y="3572202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44A54E24-AC6F-48D8-A7F4-FEE62B124684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8492971" y="3142890"/>
            <a:ext cx="758547" cy="80661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C138CD44-B3C9-4482-8D32-BBF0EA376F33}"/>
              </a:ext>
            </a:extLst>
          </p:cNvPr>
          <p:cNvSpPr/>
          <p:nvPr/>
        </p:nvSpPr>
        <p:spPr>
          <a:xfrm>
            <a:off x="9251518" y="3572202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0" dirty="0" err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Memcache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14A6B9E2-3026-407C-8D07-97939ACE018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492971" y="2765595"/>
            <a:ext cx="758546" cy="86177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5D4FA527-48FB-46ED-843F-BB317EEE36B7}"/>
              </a:ext>
            </a:extLst>
          </p:cNvPr>
          <p:cNvCxnSpPr>
            <a:cxnSpLocks/>
            <a:stCxn id="10" idx="3"/>
            <a:endCxn id="26" idx="1"/>
          </p:cNvCxnSpPr>
          <p:nvPr/>
        </p:nvCxnSpPr>
        <p:spPr>
          <a:xfrm flipV="1">
            <a:off x="8492971" y="3949500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C8B62FE-4A78-4FB2-8D43-E214E3CBE6CB}"/>
              </a:ext>
            </a:extLst>
          </p:cNvPr>
          <p:cNvSpPr/>
          <p:nvPr/>
        </p:nvSpPr>
        <p:spPr>
          <a:xfrm>
            <a:off x="3260555" y="2388295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Web-server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BEC3BE1-C40F-4678-893F-35E6C2DA16F0}"/>
              </a:ext>
            </a:extLst>
          </p:cNvPr>
          <p:cNvSpPr/>
          <p:nvPr/>
        </p:nvSpPr>
        <p:spPr>
          <a:xfrm>
            <a:off x="3255191" y="3572196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Web-server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222D15AF-0FF1-450C-9317-1484D847896D}"/>
              </a:ext>
            </a:extLst>
          </p:cNvPr>
          <p:cNvCxnSpPr>
            <a:cxnSpLocks/>
            <a:stCxn id="4" idx="3"/>
            <a:endCxn id="16" idx="1"/>
          </p:cNvCxnSpPr>
          <p:nvPr/>
        </p:nvCxnSpPr>
        <p:spPr>
          <a:xfrm flipV="1">
            <a:off x="2702729" y="2765596"/>
            <a:ext cx="557826" cy="66340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937647A5-3B56-4D4D-BAEA-BEC35D9EE3C1}"/>
              </a:ext>
            </a:extLst>
          </p:cNvPr>
          <p:cNvCxnSpPr>
            <a:cxnSpLocks/>
            <a:stCxn id="4" idx="3"/>
            <a:endCxn id="17" idx="1"/>
          </p:cNvCxnSpPr>
          <p:nvPr/>
        </p:nvCxnSpPr>
        <p:spPr>
          <a:xfrm>
            <a:off x="2702729" y="3429000"/>
            <a:ext cx="552462" cy="520497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917D5587-9FCA-4E1B-8DAC-A2DA6278C49F}"/>
              </a:ext>
            </a:extLst>
          </p:cNvPr>
          <p:cNvCxnSpPr>
            <a:cxnSpLocks/>
            <a:stCxn id="16" idx="3"/>
            <a:endCxn id="7" idx="1"/>
          </p:cNvCxnSpPr>
          <p:nvPr/>
        </p:nvCxnSpPr>
        <p:spPr>
          <a:xfrm flipV="1">
            <a:off x="5657526" y="2765595"/>
            <a:ext cx="438474" cy="1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E86B896F-FE75-40AF-9716-2E705D37BDEA}"/>
              </a:ext>
            </a:extLst>
          </p:cNvPr>
          <p:cNvCxnSpPr>
            <a:cxnSpLocks/>
            <a:stCxn id="17" idx="3"/>
            <a:endCxn id="10" idx="1"/>
          </p:cNvCxnSpPr>
          <p:nvPr/>
        </p:nvCxnSpPr>
        <p:spPr>
          <a:xfrm>
            <a:off x="5652162" y="3949497"/>
            <a:ext cx="443838" cy="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070131532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Параметры конфигураци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</a:t>
            </a:r>
            <a:r>
              <a:rPr lang="ru-RU" dirty="0" err="1"/>
              <a:t>хема</a:t>
            </a:r>
            <a:r>
              <a:rPr lang="ru-RU" dirty="0"/>
              <a:t> к ДЗ</a:t>
            </a:r>
            <a:r>
              <a:rPr lang="en-US" dirty="0"/>
              <a:t> (</a:t>
            </a:r>
            <a:r>
              <a:rPr lang="ru-RU" dirty="0"/>
              <a:t>для отличников)</a:t>
            </a:r>
            <a:endParaRPr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115907A-9721-4C5A-9D66-8A31157F71B0}"/>
              </a:ext>
            </a:extLst>
          </p:cNvPr>
          <p:cNvSpPr/>
          <p:nvPr/>
        </p:nvSpPr>
        <p:spPr>
          <a:xfrm>
            <a:off x="305758" y="3051699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Balancer (upstream </a:t>
            </a:r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only)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FF32092-B738-45A4-8488-A6B5F5D0896B}"/>
              </a:ext>
            </a:extLst>
          </p:cNvPr>
          <p:cNvSpPr/>
          <p:nvPr/>
        </p:nvSpPr>
        <p:spPr>
          <a:xfrm>
            <a:off x="6096000" y="2388295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69F5772-7285-4A02-944C-1B44860093A5}"/>
              </a:ext>
            </a:extLst>
          </p:cNvPr>
          <p:cNvSpPr/>
          <p:nvPr/>
        </p:nvSpPr>
        <p:spPr>
          <a:xfrm>
            <a:off x="9251518" y="2388295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СУБД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10583BD6-8F77-47AA-80D5-0FA091ADD5A9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492971" y="2765595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F43A3C-0947-41E1-8565-E965F83E3E26}"/>
              </a:ext>
            </a:extLst>
          </p:cNvPr>
          <p:cNvSpPr/>
          <p:nvPr/>
        </p:nvSpPr>
        <p:spPr>
          <a:xfrm>
            <a:off x="6096000" y="3572202"/>
            <a:ext cx="2396971" cy="7546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PHP-FPM</a:t>
            </a:r>
            <a:endParaRPr lang="ru-RU" sz="1400" b="0" dirty="0">
              <a:solidFill>
                <a:srgbClr val="000000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44A54E24-AC6F-48D8-A7F4-FEE62B124684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8492971" y="3142890"/>
            <a:ext cx="758547" cy="80661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C138CD44-B3C9-4482-8D32-BBF0EA376F33}"/>
              </a:ext>
            </a:extLst>
          </p:cNvPr>
          <p:cNvSpPr/>
          <p:nvPr/>
        </p:nvSpPr>
        <p:spPr>
          <a:xfrm>
            <a:off x="9251518" y="3572202"/>
            <a:ext cx="2396971" cy="75459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0" dirty="0" err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Memcache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14A6B9E2-3026-407C-8D07-97939ACE018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492971" y="2765595"/>
            <a:ext cx="758546" cy="86177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5D4FA527-48FB-46ED-843F-BB317EEE36B7}"/>
              </a:ext>
            </a:extLst>
          </p:cNvPr>
          <p:cNvCxnSpPr>
            <a:cxnSpLocks/>
            <a:stCxn id="10" idx="3"/>
            <a:endCxn id="26" idx="1"/>
          </p:cNvCxnSpPr>
          <p:nvPr/>
        </p:nvCxnSpPr>
        <p:spPr>
          <a:xfrm flipV="1">
            <a:off x="8492971" y="3949500"/>
            <a:ext cx="758547" cy="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C8B62FE-4A78-4FB2-8D43-E214E3CBE6CB}"/>
              </a:ext>
            </a:extLst>
          </p:cNvPr>
          <p:cNvSpPr/>
          <p:nvPr/>
        </p:nvSpPr>
        <p:spPr>
          <a:xfrm>
            <a:off x="3260555" y="2388295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Web-server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4BEC3BE1-C40F-4678-893F-35E6C2DA16F0}"/>
              </a:ext>
            </a:extLst>
          </p:cNvPr>
          <p:cNvSpPr/>
          <p:nvPr/>
        </p:nvSpPr>
        <p:spPr>
          <a:xfrm>
            <a:off x="3255191" y="3572196"/>
            <a:ext cx="2396971" cy="75460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NGINX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Web-server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222D15AF-0FF1-450C-9317-1484D847896D}"/>
              </a:ext>
            </a:extLst>
          </p:cNvPr>
          <p:cNvCxnSpPr>
            <a:cxnSpLocks/>
            <a:stCxn id="4" idx="3"/>
            <a:endCxn id="16" idx="1"/>
          </p:cNvCxnSpPr>
          <p:nvPr/>
        </p:nvCxnSpPr>
        <p:spPr>
          <a:xfrm flipV="1">
            <a:off x="2702729" y="2765596"/>
            <a:ext cx="557826" cy="66340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937647A5-3B56-4D4D-BAEA-BEC35D9EE3C1}"/>
              </a:ext>
            </a:extLst>
          </p:cNvPr>
          <p:cNvCxnSpPr>
            <a:cxnSpLocks/>
            <a:stCxn id="4" idx="3"/>
            <a:endCxn id="17" idx="1"/>
          </p:cNvCxnSpPr>
          <p:nvPr/>
        </p:nvCxnSpPr>
        <p:spPr>
          <a:xfrm>
            <a:off x="2702729" y="3429000"/>
            <a:ext cx="552462" cy="520497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917D5587-9FCA-4E1B-8DAC-A2DA6278C49F}"/>
              </a:ext>
            </a:extLst>
          </p:cNvPr>
          <p:cNvCxnSpPr>
            <a:cxnSpLocks/>
            <a:stCxn id="16" idx="3"/>
            <a:endCxn id="7" idx="1"/>
          </p:cNvCxnSpPr>
          <p:nvPr/>
        </p:nvCxnSpPr>
        <p:spPr>
          <a:xfrm flipV="1">
            <a:off x="5657526" y="2765595"/>
            <a:ext cx="438474" cy="1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E86B896F-FE75-40AF-9716-2E705D37BDEA}"/>
              </a:ext>
            </a:extLst>
          </p:cNvPr>
          <p:cNvCxnSpPr>
            <a:cxnSpLocks/>
          </p:cNvCxnSpPr>
          <p:nvPr/>
        </p:nvCxnSpPr>
        <p:spPr>
          <a:xfrm>
            <a:off x="5652161" y="3949489"/>
            <a:ext cx="443838" cy="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F8E7969D-4CED-4C39-A432-18B4DC7C4BF3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5657526" y="2765596"/>
            <a:ext cx="438473" cy="86177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E132F541-252F-4D8C-87DE-28FD69561CE0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5652162" y="3142889"/>
            <a:ext cx="443837" cy="806608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79962904"/>
      </p:ext>
    </p:extLst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283;p31" descr="Google Shape;283;p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Google Shape;284;p31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58" name="Google Shape;285;p31"/>
          <p:cNvSpPr/>
          <p:nvPr/>
        </p:nvSpPr>
        <p:spPr>
          <a:xfrm>
            <a:off x="-2" y="4643120"/>
            <a:ext cx="12192001" cy="2230217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59" name="Google Shape;286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t>Подведем итоги</a:t>
            </a:r>
          </a:p>
        </p:txBody>
      </p:sp>
    </p:spTree>
    <p:extLst>
      <p:ext uri="{BB962C8B-B14F-4D97-AF65-F5344CB8AC3E}">
        <p14:creationId xmlns:p14="http://schemas.microsoft.com/office/powerpoint/2010/main" val="62221604"/>
      </p:ext>
    </p:extLst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Итог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Итоги</a:t>
            </a:r>
          </a:p>
        </p:txBody>
      </p:sp>
      <p:sp>
        <p:nvSpPr>
          <p:cNvPr id="362" name="Выровняли знания о том, как обрабатывается HTTP запрос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Выровняли знания о том, как обрабатывается HTTP запрос</a:t>
            </a:r>
          </a:p>
          <a:p>
            <a:r>
              <a:t>Узнали отличия между Nginx и Apache</a:t>
            </a:r>
          </a:p>
          <a:p>
            <a:r>
              <a:t>Научились устанавливать и конфигурировать Nginx</a:t>
            </a:r>
          </a:p>
          <a:p>
            <a:r>
              <a:t>Научились устанавливать и конфигурировать PHP-FPM</a:t>
            </a:r>
          </a:p>
          <a:p>
            <a:r>
              <a:t>Настроили сервер для работы с простым PHP проектом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476;p46" descr="Google Shape;476;p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65" name="Список материалов для изучения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Список материалов для изучения</a:t>
            </a:r>
          </a:p>
        </p:txBody>
      </p:sp>
      <p:sp>
        <p:nvSpPr>
          <p:cNvPr id="366" name="Как устроен Nginx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5750" indent="-285750">
              <a:buClr>
                <a:srgbClr val="40CDD0"/>
              </a:buClr>
              <a:buSzPts val="2000"/>
              <a:buFont typeface="Roboto"/>
              <a:buChar char="▪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/>
              </a:rPr>
              <a:t>Как устроен Nginx</a:t>
            </a:r>
          </a:p>
          <a:p>
            <a:pPr marL="285750" indent="-285750">
              <a:buClr>
                <a:srgbClr val="40CDD0"/>
              </a:buClr>
              <a:buSzPts val="2000"/>
              <a:buFont typeface="Roboto"/>
              <a:buChar char="▪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4"/>
              </a:rPr>
              <a:t>Регулярные выражения в Nginx</a:t>
            </a:r>
          </a:p>
          <a:p>
            <a:pPr marL="285750" indent="-285750">
              <a:buClr>
                <a:srgbClr val="40CDD0"/>
              </a:buClr>
              <a:buSzPts val="2000"/>
              <a:buFont typeface="Roboto"/>
              <a:buChar char="▪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5"/>
              </a:rPr>
              <a:t>Понимаем FastCGI в Nginx</a:t>
            </a:r>
          </a:p>
          <a:p>
            <a:pPr marL="285750" indent="-285750">
              <a:buClr>
                <a:srgbClr val="40CDD0"/>
              </a:buClr>
              <a:buSzPts val="2000"/>
              <a:buFont typeface="Roboto"/>
              <a:buChar char="▪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6"/>
              </a:rPr>
              <a:t>Оптимальная настройка Nginx</a:t>
            </a:r>
          </a:p>
          <a:p>
            <a:pPr marL="285750" indent="-285750">
              <a:buClr>
                <a:srgbClr val="40CDD0"/>
              </a:buClr>
              <a:buSzPts val="2000"/>
              <a:buFont typeface="Roboto"/>
              <a:buChar char="▪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7"/>
              </a:rPr>
              <a:t>Настройка Nginx + PHP-FPM в Docker</a:t>
            </a:r>
          </a:p>
          <a:p>
            <a:pPr marL="285750" indent="-285750">
              <a:buClr>
                <a:srgbClr val="40CDD0"/>
              </a:buClr>
              <a:buSzPts val="2000"/>
              <a:buFont typeface="Roboto"/>
              <a:buChar char="▪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8"/>
              </a:rPr>
              <a:t>Кэширование в Nginx</a:t>
            </a:r>
          </a:p>
          <a:p>
            <a:pPr marL="285750" indent="-285750">
              <a:buClr>
                <a:srgbClr val="40CDD0"/>
              </a:buClr>
              <a:buSzPts val="2000"/>
              <a:buFont typeface="Roboto"/>
              <a:buChar char="▪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9"/>
              </a:rPr>
              <a:t>Балансировка нагрузки с помощью Nginx</a:t>
            </a:r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484;p47" descr="Google Shape;484;p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72" name="Google Shape;485;p47"/>
          <p:cNvSpPr/>
          <p:nvPr/>
        </p:nvSpPr>
        <p:spPr>
          <a:xfrm>
            <a:off x="0" y="0"/>
            <a:ext cx="12192000" cy="1859279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73" name="Google Shape;486;p47"/>
          <p:cNvSpPr/>
          <p:nvPr/>
        </p:nvSpPr>
        <p:spPr>
          <a:xfrm>
            <a:off x="-2" y="4643120"/>
            <a:ext cx="12192001" cy="2230217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/>
          </a:gradFill>
          <a:ln w="12700">
            <a:miter lim="400000"/>
          </a:ln>
        </p:spPr>
        <p:txBody>
          <a:bodyPr lIns="0" tIns="0" rIns="0" bIns="0"/>
          <a:lstStyle/>
          <a:p>
            <a:pPr algn="l">
              <a:defRPr sz="1400" b="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374" name="Заполните, пожалуйста,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 sz="5000"/>
            </a:pPr>
            <a:r>
              <a:t>Заполните, пожалуйста,</a:t>
            </a:r>
          </a:p>
          <a:p>
            <a:pPr>
              <a:lnSpc>
                <a:spcPct val="100000"/>
              </a:lnSpc>
              <a:defRPr sz="5000"/>
            </a:pPr>
            <a:r>
              <a:t>опрос о занятии по ссылке в чате</a:t>
            </a:r>
          </a:p>
        </p:txBody>
      </p:sp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Спасибо за внимание!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4800"/>
            </a:pPr>
            <a:r>
              <a:t>Спасибо за внимание!</a:t>
            </a:r>
          </a:p>
          <a:p>
            <a:pPr>
              <a:defRPr sz="4800"/>
            </a:pPr>
            <a:r>
              <a:t>Приходите на следующие вебинары! 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8168"/>
            <a:ext cx="12192001" cy="5807609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Клиент &lt;&gt; Сервер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Клиент &lt;&gt; Сервер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1E7B39-F40D-44C8-A42B-3AB29F9BA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+ Nginx + PHP: </a:t>
            </a:r>
            <a:r>
              <a:rPr lang="ru-RU" dirty="0"/>
              <a:t>реверс-прокси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1C5E265-C363-4212-8D6A-DCF43FC61E90}"/>
              </a:ext>
            </a:extLst>
          </p:cNvPr>
          <p:cNvSpPr/>
          <p:nvPr/>
        </p:nvSpPr>
        <p:spPr>
          <a:xfrm>
            <a:off x="3217168" y="4207344"/>
            <a:ext cx="1951115" cy="67226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Apache</a:t>
            </a: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:8080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4E55450-C9DF-490A-A07E-8309D53E7334}"/>
              </a:ext>
            </a:extLst>
          </p:cNvPr>
          <p:cNvSpPr/>
          <p:nvPr/>
        </p:nvSpPr>
        <p:spPr>
          <a:xfrm>
            <a:off x="508000" y="3184795"/>
            <a:ext cx="1951115" cy="67226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Nginx</a:t>
            </a: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:80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5323163-646D-4C31-82AD-5D84A7D8E941}"/>
              </a:ext>
            </a:extLst>
          </p:cNvPr>
          <p:cNvSpPr/>
          <p:nvPr/>
        </p:nvSpPr>
        <p:spPr>
          <a:xfrm>
            <a:off x="3217167" y="2213189"/>
            <a:ext cx="1951115" cy="67226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400" b="0" dirty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Статические файлы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9C32AEC7-358A-4B16-93C3-92600A4B4205}"/>
              </a:ext>
            </a:extLst>
          </p:cNvPr>
          <p:cNvCxnSpPr>
            <a:cxnSpLocks/>
            <a:stCxn id="3" idx="1"/>
            <a:endCxn id="4" idx="3"/>
          </p:cNvCxnSpPr>
          <p:nvPr/>
        </p:nvCxnSpPr>
        <p:spPr>
          <a:xfrm flipH="1" flipV="1">
            <a:off x="2459115" y="3520925"/>
            <a:ext cx="758053" cy="1022549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58EB50B6-01D2-4904-A2C1-B0DDB5F7651D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459115" y="2549319"/>
            <a:ext cx="758052" cy="971606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F0F9877-A571-4FF0-9178-C91D936CADCC}"/>
              </a:ext>
            </a:extLst>
          </p:cNvPr>
          <p:cNvSpPr/>
          <p:nvPr/>
        </p:nvSpPr>
        <p:spPr>
          <a:xfrm>
            <a:off x="5926336" y="4207344"/>
            <a:ext cx="1951115" cy="67226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="0" dirty="0" err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rPr>
              <a:t>mod_php</a:t>
            </a:r>
            <a:endParaRPr kumimoji="0" lang="ru-RU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B9246DE1-8FAB-4785-830B-9271C44458D1}"/>
              </a:ext>
            </a:extLst>
          </p:cNvPr>
          <p:cNvCxnSpPr>
            <a:cxnSpLocks/>
            <a:stCxn id="3" idx="3"/>
            <a:endCxn id="10" idx="1"/>
          </p:cNvCxnSpPr>
          <p:nvPr/>
        </p:nvCxnSpPr>
        <p:spPr>
          <a:xfrm>
            <a:off x="5168283" y="4543474"/>
            <a:ext cx="758053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84481604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249;p29" descr="Google Shape;249;p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11" y="2222186"/>
            <a:ext cx="12192001" cy="3621192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Структура HTTP запрос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Структура HTTP запроса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Специальное оформление">
  <a:themeElements>
    <a:clrScheme name="Специальное оформление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Специальное оформление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Специальное оформление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Roboto"/>
            <a:ea typeface="Roboto"/>
            <a:cs typeface="Roboto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Специальное оформление">
  <a:themeElements>
    <a:clrScheme name="Специальное оформление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Специальное оформление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Специальное оформление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Roboto"/>
            <a:ea typeface="Roboto"/>
            <a:cs typeface="Roboto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1051</Words>
  <Application>Microsoft Office PowerPoint</Application>
  <PresentationFormat>Широкоэкранный</PresentationFormat>
  <Paragraphs>251</Paragraphs>
  <Slides>66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66</vt:i4>
      </vt:variant>
    </vt:vector>
  </HeadingPairs>
  <TitlesOfParts>
    <vt:vector size="70" baseType="lpstr">
      <vt:lpstr>Arial</vt:lpstr>
      <vt:lpstr>Calibri</vt:lpstr>
      <vt:lpstr>Roboto</vt:lpstr>
      <vt:lpstr>Специальное оформление</vt:lpstr>
      <vt:lpstr>Презентация PowerPoint</vt:lpstr>
      <vt:lpstr>Презентация PowerPoint</vt:lpstr>
      <vt:lpstr>PHP WebServers</vt:lpstr>
      <vt:lpstr>Цели занятия</vt:lpstr>
      <vt:lpstr>HTTP</vt:lpstr>
      <vt:lpstr>HTTP (Hyper Text Transfer Protocol)</vt:lpstr>
      <vt:lpstr>Клиент &lt;&gt; Сервер</vt:lpstr>
      <vt:lpstr>Apache + Nginx + PHP: реверс-прокси</vt:lpstr>
      <vt:lpstr>Структура HTTP запроса</vt:lpstr>
      <vt:lpstr>Коды ответов сервера</vt:lpstr>
      <vt:lpstr>Примеры кодов ответа</vt:lpstr>
      <vt:lpstr>Как самому отправить HTTP запрос?</vt:lpstr>
      <vt:lpstr>Browser Dev Tools</vt:lpstr>
      <vt:lpstr>Клиент &lt;&gt; Сервер</vt:lpstr>
      <vt:lpstr>Веб-серверы</vt:lpstr>
      <vt:lpstr>Популярные веб-серверы</vt:lpstr>
      <vt:lpstr>Apache</vt:lpstr>
      <vt:lpstr>Apache</vt:lpstr>
      <vt:lpstr>Nginx</vt:lpstr>
      <vt:lpstr>Процесс работы</vt:lpstr>
      <vt:lpstr>Процесс работы</vt:lpstr>
      <vt:lpstr>Nginx</vt:lpstr>
      <vt:lpstr>Как работает Nginx</vt:lpstr>
      <vt:lpstr>Установка Nginx</vt:lpstr>
      <vt:lpstr>Способы установки</vt:lpstr>
      <vt:lpstr>Когда нужно собирать из исходников?</vt:lpstr>
      <vt:lpstr>Конфигурация Nginx</vt:lpstr>
      <vt:lpstr>Где находится конфигурация?</vt:lpstr>
      <vt:lpstr>Пример конфигурации</vt:lpstr>
      <vt:lpstr>Пример конфигурации</vt:lpstr>
      <vt:lpstr>Контексты</vt:lpstr>
      <vt:lpstr>Пример конфигурации</vt:lpstr>
      <vt:lpstr>worker_processes</vt:lpstr>
      <vt:lpstr>worker_connections</vt:lpstr>
      <vt:lpstr>Максимальное количество соединений</vt:lpstr>
      <vt:lpstr>Конфигурация сайтов</vt:lpstr>
      <vt:lpstr>Пример конфигурации сайта</vt:lpstr>
      <vt:lpstr>Контекст location</vt:lpstr>
      <vt:lpstr>Чеклист настройки сайта</vt:lpstr>
      <vt:lpstr>Проверка конфигурации</vt:lpstr>
      <vt:lpstr>Обновление конфигурации</vt:lpstr>
      <vt:lpstr>Логи Nginx</vt:lpstr>
      <vt:lpstr>PHP-FPM</vt:lpstr>
      <vt:lpstr>SAPI (Server API)</vt:lpstr>
      <vt:lpstr>PHP-FPM</vt:lpstr>
      <vt:lpstr>PHP-FPM</vt:lpstr>
      <vt:lpstr>Параметры конфигурации</vt:lpstr>
      <vt:lpstr>Балансировка</vt:lpstr>
      <vt:lpstr>Что-то может отвалиться</vt:lpstr>
      <vt:lpstr>Балансировка</vt:lpstr>
      <vt:lpstr>Балансировка</vt:lpstr>
      <vt:lpstr>Балансировка</vt:lpstr>
      <vt:lpstr>Балансировка</vt:lpstr>
      <vt:lpstr>А сессии?</vt:lpstr>
      <vt:lpstr>Подход к сессиям</vt:lpstr>
      <vt:lpstr>Настройка сессий в PHP</vt:lpstr>
      <vt:lpstr>Балансировка</vt:lpstr>
      <vt:lpstr>Балансировка</vt:lpstr>
      <vt:lpstr>Итоговая схема на занятии</vt:lpstr>
      <vt:lpstr>Cхема к ДЗ</vt:lpstr>
      <vt:lpstr>Cхема к ДЗ (для отличников)</vt:lpstr>
      <vt:lpstr>Подведем итоги</vt:lpstr>
      <vt:lpstr>Итоги</vt:lpstr>
      <vt:lpstr>Список материалов для изучения</vt:lpstr>
      <vt:lpstr>Заполните, пожалуйста, опрос о занятии по ссылке в чате</vt:lpstr>
      <vt:lpstr>Спасибо за внимание! Приходите на следующие вебинары!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Пользователь Windows</cp:lastModifiedBy>
  <cp:revision>31</cp:revision>
  <dcterms:modified xsi:type="dcterms:W3CDTF">2022-02-17T18:17:06Z</dcterms:modified>
</cp:coreProperties>
</file>